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14355763" cy="9926638"/>
  <p:defaultTextStyle>
    <a:defPPr>
      <a:defRPr lang="lv-LV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9" autoAdjust="0"/>
  </p:normalViewPr>
  <p:slideViewPr>
    <p:cSldViewPr>
      <p:cViewPr>
        <p:scale>
          <a:sx n="75" d="100"/>
          <a:sy n="75" d="100"/>
        </p:scale>
        <p:origin x="-1026" y="54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1672" cy="496100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8131795" y="1"/>
            <a:ext cx="6221672" cy="496100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2826D551-3B97-4FCA-A21D-8046BB4FE011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83263" y="744538"/>
            <a:ext cx="27892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lv-LV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434888" y="4715270"/>
            <a:ext cx="11485987" cy="4467220"/>
          </a:xfrm>
          <a:prstGeom prst="rect">
            <a:avLst/>
          </a:prstGeom>
        </p:spPr>
        <p:txBody>
          <a:bodyPr vert="horz" lIns="132762" tIns="66381" rIns="132762" bIns="6638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221"/>
            <a:ext cx="6221672" cy="49610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8131795" y="9428221"/>
            <a:ext cx="6221672" cy="49610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C28BE5E5-132A-48B0-8EA3-2924878C407D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83263" y="744538"/>
            <a:ext cx="27892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BE5E5-132A-48B0-8EA3-2924878C407D}" type="slidenum">
              <a:rPr lang="lv-LV" smtClean="0"/>
              <a:pPr/>
              <a:t>1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2CA2-F86D-4B8D-8F53-9CB811B23C58}" type="datetimeFigureOut">
              <a:rPr lang="lv-LV" smtClean="0"/>
              <a:pPr/>
              <a:t>2013.04.13.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9F3D-0840-4C66-961B-888AC7456BD1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mailto:erfolg@inbox.lv" TargetMode="External"/><Relationship Id="rId18" Type="http://schemas.openxmlformats.org/officeDocument/2006/relationships/image" Target="../media/image14.jpeg"/><Relationship Id="rId3" Type="http://schemas.openxmlformats.org/officeDocument/2006/relationships/image" Target="../media/image1.jpeg"/><Relationship Id="rId21" Type="http://schemas.openxmlformats.org/officeDocument/2006/relationships/image" Target="../media/image17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1.png"/><Relationship Id="rId10" Type="http://schemas.openxmlformats.org/officeDocument/2006/relationships/image" Target="../media/image8.jpeg"/><Relationship Id="rId19" Type="http://schemas.openxmlformats.org/officeDocument/2006/relationships/image" Target="../media/image15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hyperlink" Target="http://www.erfolg.lv/" TargetMode="External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104" y="2728392"/>
            <a:ext cx="2721902" cy="6192688"/>
          </a:xfrm>
        </p:spPr>
        <p:txBody>
          <a:bodyPr numCol="1">
            <a:normAutofit fontScale="25000" lnSpcReduction="20000"/>
          </a:bodyPr>
          <a:lstStyle/>
          <a:p>
            <a:pPr algn="l"/>
            <a:r>
              <a:rPr lang="ru-RU" sz="5600" b="1" dirty="0" smtClean="0">
                <a:solidFill>
                  <a:srgbClr val="FF0000"/>
                </a:solidFill>
              </a:rPr>
              <a:t>Апрель</a:t>
            </a:r>
            <a:endParaRPr lang="lv-LV" sz="5600" b="1" dirty="0">
              <a:solidFill>
                <a:srgbClr val="FF0000"/>
              </a:solidFill>
            </a:endParaRPr>
          </a:p>
          <a:p>
            <a:pPr lvl="0" algn="l"/>
            <a:r>
              <a:rPr lang="lv-LV" sz="4800" b="1" dirty="0">
                <a:solidFill>
                  <a:schemeClr val="tx1"/>
                </a:solidFill>
              </a:rPr>
              <a:t>01.04.</a:t>
            </a:r>
            <a:r>
              <a:rPr lang="ru-RU" sz="4800" b="1" dirty="0">
                <a:solidFill>
                  <a:schemeClr val="tx1"/>
                </a:solidFill>
              </a:rPr>
              <a:t>-</a:t>
            </a:r>
            <a:r>
              <a:rPr lang="lv-LV" sz="4800" b="1" dirty="0">
                <a:solidFill>
                  <a:schemeClr val="tx1"/>
                </a:solidFill>
              </a:rPr>
              <a:t>30.04.</a:t>
            </a:r>
            <a:r>
              <a:rPr lang="lv-LV" sz="4800" dirty="0">
                <a:solidFill>
                  <a:schemeClr val="tx1"/>
                </a:solidFill>
              </a:rPr>
              <a:t> </a:t>
            </a:r>
            <a:r>
              <a:rPr lang="lv-LV" sz="4800" dirty="0" err="1">
                <a:solidFill>
                  <a:schemeClr val="tx1"/>
                </a:solidFill>
              </a:rPr>
              <a:t>фотоконкурс</a:t>
            </a:r>
            <a:r>
              <a:rPr lang="lv-LV" sz="4800" dirty="0">
                <a:solidFill>
                  <a:schemeClr val="tx1"/>
                </a:solidFill>
              </a:rPr>
              <a:t> </a:t>
            </a:r>
            <a:r>
              <a:rPr lang="ru-RU" sz="4800" dirty="0">
                <a:solidFill>
                  <a:schemeClr val="tx1"/>
                </a:solidFill>
              </a:rPr>
              <a:t>на тему </a:t>
            </a:r>
            <a:r>
              <a:rPr lang="lv-LV" sz="4800" b="1" dirty="0">
                <a:solidFill>
                  <a:schemeClr val="tx1"/>
                </a:solidFill>
              </a:rPr>
              <a:t>„</a:t>
            </a:r>
            <a:r>
              <a:rPr lang="ru-RU" sz="4800" b="1" dirty="0">
                <a:solidFill>
                  <a:schemeClr val="tx1"/>
                </a:solidFill>
              </a:rPr>
              <a:t>Германия в объективе»</a:t>
            </a:r>
            <a:r>
              <a:rPr lang="lv-LV" sz="4800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4800" b="1" dirty="0">
                <a:solidFill>
                  <a:schemeClr val="tx1"/>
                </a:solidFill>
              </a:rPr>
              <a:t>15.04-30.04</a:t>
            </a:r>
            <a:r>
              <a:rPr lang="ru-RU" sz="4800" dirty="0">
                <a:solidFill>
                  <a:schemeClr val="tx1"/>
                </a:solidFill>
              </a:rPr>
              <a:t> Литературная мастерская художественного чтения </a:t>
            </a:r>
            <a:r>
              <a:rPr lang="ru-RU" sz="4800" b="1" dirty="0">
                <a:solidFill>
                  <a:schemeClr val="tx1"/>
                </a:solidFill>
              </a:rPr>
              <a:t>«Мы любим немецкий </a:t>
            </a:r>
            <a:r>
              <a:rPr lang="ru-RU" sz="4800" b="1" dirty="0" smtClean="0">
                <a:solidFill>
                  <a:schemeClr val="tx1"/>
                </a:solidFill>
              </a:rPr>
              <a:t>язык</a:t>
            </a:r>
            <a:r>
              <a:rPr lang="lv-LV" sz="4800" b="1" dirty="0" smtClean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и культуру»</a:t>
            </a:r>
            <a:endParaRPr lang="lv-LV" sz="4800" b="1" dirty="0">
              <a:solidFill>
                <a:schemeClr val="tx1"/>
              </a:solidFill>
            </a:endParaRPr>
          </a:p>
          <a:p>
            <a:pPr lvl="0" algn="l"/>
            <a:r>
              <a:rPr lang="ru-RU" sz="4800" b="1" dirty="0">
                <a:solidFill>
                  <a:schemeClr val="tx1"/>
                </a:solidFill>
              </a:rPr>
              <a:t>25.04   </a:t>
            </a:r>
            <a:r>
              <a:rPr lang="ru-RU" sz="4800" b="1" dirty="0" smtClean="0">
                <a:solidFill>
                  <a:schemeClr val="tx1"/>
                </a:solidFill>
              </a:rPr>
              <a:t>в 17:30 Вечер </a:t>
            </a:r>
            <a:r>
              <a:rPr lang="ru-RU" sz="4800" b="1" dirty="0">
                <a:solidFill>
                  <a:schemeClr val="tx1"/>
                </a:solidFill>
              </a:rPr>
              <a:t>фильмов «</a:t>
            </a:r>
            <a:r>
              <a:rPr lang="ru-RU" sz="4800" b="1" dirty="0" err="1">
                <a:solidFill>
                  <a:schemeClr val="tx1"/>
                </a:solidFill>
              </a:rPr>
              <a:t>Берлинале</a:t>
            </a:r>
            <a:r>
              <a:rPr lang="ru-RU" sz="4800" b="1" dirty="0">
                <a:solidFill>
                  <a:schemeClr val="tx1"/>
                </a:solidFill>
              </a:rPr>
              <a:t> в Даугавпилсе</a:t>
            </a:r>
            <a:r>
              <a:rPr lang="ru-RU" sz="5200" b="1" dirty="0">
                <a:solidFill>
                  <a:schemeClr val="tx1"/>
                </a:solidFill>
              </a:rPr>
              <a:t>»</a:t>
            </a:r>
            <a:endParaRPr lang="lv-LV" sz="5200" dirty="0">
              <a:solidFill>
                <a:schemeClr val="tx1"/>
              </a:solidFill>
            </a:endParaRPr>
          </a:p>
          <a:p>
            <a:pPr algn="l"/>
            <a:r>
              <a:rPr lang="ru-RU" sz="5200" b="1" dirty="0"/>
              <a:t>  </a:t>
            </a:r>
            <a:endParaRPr lang="lv-LV" sz="5200" dirty="0"/>
          </a:p>
          <a:p>
            <a:pPr algn="l"/>
            <a:r>
              <a:rPr lang="ru-RU" sz="5600" b="1" dirty="0">
                <a:solidFill>
                  <a:srgbClr val="FF0000"/>
                </a:solidFill>
              </a:rPr>
              <a:t>Май</a:t>
            </a:r>
            <a:endParaRPr lang="lv-LV" sz="5600" b="1" dirty="0">
              <a:solidFill>
                <a:srgbClr val="FF0000"/>
              </a:solidFill>
            </a:endParaRPr>
          </a:p>
          <a:p>
            <a:pPr lvl="0" algn="l"/>
            <a:r>
              <a:rPr lang="ru-RU" sz="4800" b="1" dirty="0">
                <a:solidFill>
                  <a:schemeClr val="tx1"/>
                </a:solidFill>
              </a:rPr>
              <a:t>10.05</a:t>
            </a:r>
            <a:r>
              <a:rPr lang="ru-RU" sz="4800" dirty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в 16:00 </a:t>
            </a:r>
            <a:r>
              <a:rPr lang="ru-RU" sz="4800" dirty="0" smtClean="0">
                <a:solidFill>
                  <a:schemeClr val="tx1"/>
                </a:solidFill>
              </a:rPr>
              <a:t>Конкурс </a:t>
            </a:r>
            <a:r>
              <a:rPr lang="ru-RU" sz="4800" dirty="0">
                <a:solidFill>
                  <a:schemeClr val="tx1"/>
                </a:solidFill>
              </a:rPr>
              <a:t>художественного чтения </a:t>
            </a:r>
            <a:r>
              <a:rPr lang="ru-RU" sz="4800" b="1" dirty="0">
                <a:solidFill>
                  <a:schemeClr val="tx1"/>
                </a:solidFill>
              </a:rPr>
              <a:t>«Мы любим немецкий </a:t>
            </a:r>
            <a:r>
              <a:rPr lang="ru-RU" sz="4800" b="1" dirty="0" smtClean="0">
                <a:solidFill>
                  <a:schemeClr val="tx1"/>
                </a:solidFill>
              </a:rPr>
              <a:t>язык и культуру»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>
                <a:solidFill>
                  <a:schemeClr val="tx1"/>
                </a:solidFill>
              </a:rPr>
              <a:t>и награждение победителей</a:t>
            </a:r>
            <a:endParaRPr lang="lv-LV" sz="4800" dirty="0">
              <a:solidFill>
                <a:schemeClr val="tx1"/>
              </a:solidFill>
            </a:endParaRPr>
          </a:p>
          <a:p>
            <a:pPr lvl="0" algn="l"/>
            <a:r>
              <a:rPr lang="ru-RU" sz="4800" b="1" dirty="0">
                <a:solidFill>
                  <a:schemeClr val="tx1"/>
                </a:solidFill>
              </a:rPr>
              <a:t>19.05 </a:t>
            </a:r>
            <a:r>
              <a:rPr lang="ru-RU" sz="4800" dirty="0">
                <a:solidFill>
                  <a:schemeClr val="tx1"/>
                </a:solidFill>
              </a:rPr>
              <a:t>Выставка фотографий </a:t>
            </a:r>
            <a:r>
              <a:rPr lang="ru-RU" sz="4800" b="1" dirty="0">
                <a:solidFill>
                  <a:schemeClr val="tx1"/>
                </a:solidFill>
              </a:rPr>
              <a:t>„Германия в объективе»</a:t>
            </a:r>
            <a:r>
              <a:rPr lang="ru-RU" sz="4800" dirty="0">
                <a:solidFill>
                  <a:schemeClr val="tx1"/>
                </a:solidFill>
              </a:rPr>
              <a:t>.  Награждение победителей фотоконкурса</a:t>
            </a:r>
            <a:endParaRPr lang="lv-LV" sz="4800" dirty="0">
              <a:solidFill>
                <a:schemeClr val="tx1"/>
              </a:solidFill>
            </a:endParaRPr>
          </a:p>
          <a:p>
            <a:pPr lvl="0" algn="l"/>
            <a:r>
              <a:rPr lang="ru-RU" sz="4800" b="1" dirty="0">
                <a:solidFill>
                  <a:schemeClr val="tx1"/>
                </a:solidFill>
              </a:rPr>
              <a:t>30.05  </a:t>
            </a:r>
            <a:r>
              <a:rPr lang="ru-RU" sz="4800" b="1" dirty="0" smtClean="0">
                <a:solidFill>
                  <a:schemeClr val="tx1"/>
                </a:solidFill>
              </a:rPr>
              <a:t>в 17:30 Вечер </a:t>
            </a:r>
            <a:r>
              <a:rPr lang="ru-RU" sz="4800" b="1" dirty="0">
                <a:solidFill>
                  <a:schemeClr val="tx1"/>
                </a:solidFill>
              </a:rPr>
              <a:t>фильмов «</a:t>
            </a:r>
            <a:r>
              <a:rPr lang="ru-RU" sz="4800" b="1" dirty="0" err="1">
                <a:solidFill>
                  <a:schemeClr val="tx1"/>
                </a:solidFill>
              </a:rPr>
              <a:t>Берлинале</a:t>
            </a:r>
            <a:r>
              <a:rPr lang="ru-RU" sz="4800" b="1" dirty="0">
                <a:solidFill>
                  <a:schemeClr val="tx1"/>
                </a:solidFill>
              </a:rPr>
              <a:t> в Даугавпилсе»</a:t>
            </a:r>
            <a:endParaRPr lang="lv-LV" sz="4800" dirty="0">
              <a:solidFill>
                <a:schemeClr val="tx1"/>
              </a:solidFill>
            </a:endParaRPr>
          </a:p>
          <a:p>
            <a:pPr algn="l"/>
            <a:r>
              <a:rPr lang="ru-RU" sz="5600" b="1" dirty="0"/>
              <a:t> </a:t>
            </a:r>
            <a:endParaRPr lang="lv-LV" sz="5600" dirty="0"/>
          </a:p>
          <a:p>
            <a:pPr algn="l"/>
            <a:r>
              <a:rPr lang="ru-RU" sz="5600" b="1" dirty="0">
                <a:solidFill>
                  <a:srgbClr val="FF0000"/>
                </a:solidFill>
              </a:rPr>
              <a:t>Июнь</a:t>
            </a:r>
            <a:endParaRPr lang="lv-LV" sz="5600" b="1" dirty="0">
              <a:solidFill>
                <a:srgbClr val="FF0000"/>
              </a:solidFill>
            </a:endParaRPr>
          </a:p>
          <a:p>
            <a:pPr lvl="0" algn="l"/>
            <a:r>
              <a:rPr lang="ru-RU" sz="4800" b="1" dirty="0">
                <a:solidFill>
                  <a:schemeClr val="tx1"/>
                </a:solidFill>
              </a:rPr>
              <a:t>27.06 </a:t>
            </a:r>
            <a:r>
              <a:rPr lang="ru-RU" sz="4800" b="1" dirty="0" smtClean="0">
                <a:solidFill>
                  <a:schemeClr val="tx1"/>
                </a:solidFill>
              </a:rPr>
              <a:t>в 17:30  </a:t>
            </a:r>
            <a:r>
              <a:rPr lang="ru-RU" sz="4800" b="1" dirty="0">
                <a:solidFill>
                  <a:schemeClr val="tx1"/>
                </a:solidFill>
              </a:rPr>
              <a:t>Вечер фильмов «</a:t>
            </a:r>
            <a:r>
              <a:rPr lang="ru-RU" sz="4800" b="1" dirty="0" err="1">
                <a:solidFill>
                  <a:schemeClr val="tx1"/>
                </a:solidFill>
              </a:rPr>
              <a:t>Берлинале</a:t>
            </a:r>
            <a:r>
              <a:rPr lang="ru-RU" sz="4800" b="1" dirty="0">
                <a:solidFill>
                  <a:schemeClr val="tx1"/>
                </a:solidFill>
              </a:rPr>
              <a:t> в Даугавпилсе»</a:t>
            </a:r>
            <a:endParaRPr lang="lv-LV" sz="4800" dirty="0">
              <a:solidFill>
                <a:schemeClr val="tx1"/>
              </a:solidFill>
            </a:endParaRPr>
          </a:p>
          <a:p>
            <a:pPr algn="l"/>
            <a:r>
              <a:rPr lang="en-GB" sz="5600" b="1" dirty="0"/>
              <a:t> </a:t>
            </a:r>
            <a:endParaRPr lang="lv-LV" sz="5600" dirty="0"/>
          </a:p>
          <a:p>
            <a:pPr algn="l"/>
            <a:r>
              <a:rPr lang="ru-RU" sz="5600" b="1" dirty="0" smtClean="0">
                <a:solidFill>
                  <a:srgbClr val="FF0000"/>
                </a:solidFill>
              </a:rPr>
              <a:t>Июль</a:t>
            </a:r>
            <a:endParaRPr lang="lv-LV" sz="5600" b="1" dirty="0">
              <a:solidFill>
                <a:srgbClr val="FF0000"/>
              </a:solidFill>
            </a:endParaRPr>
          </a:p>
          <a:p>
            <a:pPr lvl="0" algn="l"/>
            <a:r>
              <a:rPr lang="ru-RU" sz="4800" b="1" dirty="0" smtClean="0">
                <a:solidFill>
                  <a:schemeClr val="tx1"/>
                </a:solidFill>
              </a:rPr>
              <a:t>25.07 </a:t>
            </a:r>
            <a:r>
              <a:rPr lang="ru-RU" sz="4800" b="1" dirty="0" smtClean="0">
                <a:solidFill>
                  <a:schemeClr val="tx1"/>
                </a:solidFill>
              </a:rPr>
              <a:t>в 17:30  </a:t>
            </a:r>
            <a:r>
              <a:rPr lang="ru-RU" sz="4800" b="1" dirty="0">
                <a:solidFill>
                  <a:schemeClr val="tx1"/>
                </a:solidFill>
              </a:rPr>
              <a:t>Вечер фильмов «</a:t>
            </a:r>
            <a:r>
              <a:rPr lang="ru-RU" sz="4800" b="1" dirty="0" err="1">
                <a:solidFill>
                  <a:schemeClr val="tx1"/>
                </a:solidFill>
              </a:rPr>
              <a:t>Берлинале</a:t>
            </a:r>
            <a:r>
              <a:rPr lang="ru-RU" sz="4800" b="1" dirty="0">
                <a:solidFill>
                  <a:schemeClr val="tx1"/>
                </a:solidFill>
              </a:rPr>
              <a:t> в Даугавпилсе</a:t>
            </a:r>
            <a:r>
              <a:rPr lang="ru-RU" sz="4800" b="1" dirty="0" smtClean="0">
                <a:solidFill>
                  <a:schemeClr val="tx1"/>
                </a:solidFill>
              </a:rPr>
              <a:t>»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Открытый чемпионат по футболу сборная команда Германии против сборной команды Латвии (Даугавпилса) и награждение победителей</a:t>
            </a:r>
            <a:endParaRPr lang="lv-LV" sz="4800" dirty="0" smtClean="0">
              <a:solidFill>
                <a:schemeClr val="tx1"/>
              </a:solidFill>
            </a:endParaRPr>
          </a:p>
          <a:p>
            <a:pPr lvl="0" algn="l"/>
            <a:endParaRPr lang="lv-LV" sz="5600" dirty="0"/>
          </a:p>
          <a:p>
            <a:pPr algn="l"/>
            <a:r>
              <a:rPr lang="en-GB" sz="5600" b="1" dirty="0"/>
              <a:t> </a:t>
            </a:r>
            <a:endParaRPr lang="lv-LV" sz="5600" b="1" dirty="0" smtClean="0"/>
          </a:p>
          <a:p>
            <a:pPr algn="l"/>
            <a:endParaRPr lang="lv-LV" sz="5600" dirty="0"/>
          </a:p>
          <a:p>
            <a:pPr algn="l"/>
            <a:endParaRPr lang="lv-LV" sz="5600" b="1" dirty="0" smtClean="0">
              <a:solidFill>
                <a:srgbClr val="FF0000"/>
              </a:solidFill>
            </a:endParaRPr>
          </a:p>
          <a:p>
            <a:endParaRPr lang="lv-LV" dirty="0"/>
          </a:p>
        </p:txBody>
      </p:sp>
      <p:pic>
        <p:nvPicPr>
          <p:cNvPr id="4" name="Рисунок 3" descr="Изображение 2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3831" y="11585376"/>
            <a:ext cx="1788866" cy="1216224"/>
          </a:xfrm>
          <a:prstGeom prst="rect">
            <a:avLst/>
          </a:prstGeom>
        </p:spPr>
      </p:pic>
      <p:pic>
        <p:nvPicPr>
          <p:cNvPr id="5" name="Рисунок 4" descr="Изображение 2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2824" y="11585376"/>
            <a:ext cx="1875846" cy="1216224"/>
          </a:xfrm>
          <a:prstGeom prst="rect">
            <a:avLst/>
          </a:prstGeom>
        </p:spPr>
      </p:pic>
      <p:pic>
        <p:nvPicPr>
          <p:cNvPr id="6" name="Рисунок 5" descr="Изображение 2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7425" y="11585376"/>
            <a:ext cx="907301" cy="1216224"/>
          </a:xfrm>
          <a:prstGeom prst="rect">
            <a:avLst/>
          </a:prstGeom>
        </p:spPr>
      </p:pic>
      <p:pic>
        <p:nvPicPr>
          <p:cNvPr id="8" name="Рисунок 7" descr="liveberlinru0027reichsta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34726" y="11585376"/>
            <a:ext cx="2041427" cy="1216224"/>
          </a:xfrm>
          <a:prstGeom prst="rect">
            <a:avLst/>
          </a:prstGeom>
        </p:spPr>
      </p:pic>
      <p:pic>
        <p:nvPicPr>
          <p:cNvPr id="9" name="Рисунок 8" descr="1_245_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7937813" y="11585376"/>
            <a:ext cx="1663385" cy="1216224"/>
          </a:xfrm>
          <a:prstGeom prst="rect">
            <a:avLst/>
          </a:prstGeom>
        </p:spPr>
      </p:pic>
      <p:pic>
        <p:nvPicPr>
          <p:cNvPr id="10" name="Рисунок 9" descr="00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88376" y="1"/>
            <a:ext cx="982910" cy="1648272"/>
          </a:xfrm>
          <a:prstGeom prst="rect">
            <a:avLst/>
          </a:prstGeom>
        </p:spPr>
      </p:pic>
      <p:pic>
        <p:nvPicPr>
          <p:cNvPr id="11" name="Рисунок 10" descr="d1a6122353788c5c68680a59db6ab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3288432" cy="1576264"/>
          </a:xfrm>
          <a:prstGeom prst="rect">
            <a:avLst/>
          </a:prstGeom>
        </p:spPr>
      </p:pic>
      <p:pic>
        <p:nvPicPr>
          <p:cNvPr id="14" name="Рисунок 13" descr="images_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429803" y="1"/>
            <a:ext cx="1171397" cy="1648271"/>
          </a:xfrm>
          <a:prstGeom prst="rect">
            <a:avLst/>
          </a:prstGeom>
        </p:spPr>
      </p:pic>
      <p:pic>
        <p:nvPicPr>
          <p:cNvPr id="16" name="Рисунок 15" descr="rundal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71286" y="1"/>
            <a:ext cx="1058518" cy="1648272"/>
          </a:xfrm>
          <a:prstGeom prst="rect">
            <a:avLst/>
          </a:prstGeom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11585376"/>
            <a:ext cx="1512168" cy="1216224"/>
          </a:xfrm>
          <a:prstGeom prst="rect">
            <a:avLst/>
          </a:prstGeom>
        </p:spPr>
      </p:pic>
      <p:sp>
        <p:nvSpPr>
          <p:cNvPr id="17" name="Подзаголовок 2"/>
          <p:cNvSpPr txBox="1">
            <a:spLocks/>
          </p:cNvSpPr>
          <p:nvPr/>
        </p:nvSpPr>
        <p:spPr>
          <a:xfrm>
            <a:off x="3360440" y="2656384"/>
            <a:ext cx="2759174" cy="7047182"/>
          </a:xfrm>
          <a:prstGeom prst="rect">
            <a:avLst/>
          </a:prstGeom>
        </p:spPr>
        <p:txBody>
          <a:bodyPr vert="horz" lIns="128016" tIns="64008" rIns="128016" bIns="64008" numCol="1" rtlCol="0">
            <a:normAutofit fontScale="25000" lnSpcReduction="20000"/>
          </a:bodyPr>
          <a:lstStyle/>
          <a:p>
            <a:r>
              <a:rPr lang="ru-RU" sz="5600" b="1" dirty="0" smtClean="0">
                <a:solidFill>
                  <a:srgbClr val="FF0000"/>
                </a:solidFill>
              </a:rPr>
              <a:t>Август</a:t>
            </a:r>
            <a:endParaRPr lang="lv-LV" sz="5600" b="1" dirty="0" smtClean="0">
              <a:solidFill>
                <a:srgbClr val="FF0000"/>
              </a:solidFill>
            </a:endParaRPr>
          </a:p>
          <a:p>
            <a:pPr lvl="0"/>
            <a:r>
              <a:rPr lang="ru-RU" sz="4800" b="1" dirty="0" smtClean="0"/>
              <a:t>29.08 </a:t>
            </a:r>
            <a:r>
              <a:rPr lang="ru-RU" sz="4800" b="1" dirty="0" smtClean="0"/>
              <a:t> в 17:30 </a:t>
            </a:r>
            <a:r>
              <a:rPr lang="ru-RU" sz="4800" b="1" dirty="0" smtClean="0"/>
              <a:t>Вечер фильмов «</a:t>
            </a:r>
            <a:r>
              <a:rPr lang="ru-RU" sz="4800" b="1" dirty="0" err="1" smtClean="0"/>
              <a:t>Берлинале</a:t>
            </a:r>
            <a:r>
              <a:rPr lang="ru-RU" sz="4800" b="1" dirty="0" smtClean="0"/>
              <a:t> в Даугавпилсе»</a:t>
            </a:r>
            <a:endParaRPr lang="lv-LV" sz="4800" dirty="0" smtClean="0"/>
          </a:p>
          <a:p>
            <a:pPr lvl="0"/>
            <a:r>
              <a:rPr lang="ru-RU" sz="4800" b="1" dirty="0" smtClean="0"/>
              <a:t>   </a:t>
            </a:r>
            <a:r>
              <a:rPr lang="ru-RU" sz="4800" dirty="0" smtClean="0"/>
              <a:t>Молодежная школа юных исследователей </a:t>
            </a:r>
            <a:r>
              <a:rPr lang="ru-RU" sz="4800" b="1" dirty="0" smtClean="0"/>
              <a:t>„Немецкое наследие в моем крае“ </a:t>
            </a:r>
            <a:r>
              <a:rPr lang="ru-RU" sz="4800" dirty="0" smtClean="0"/>
              <a:t>и награждение самых активных</a:t>
            </a:r>
            <a:endParaRPr lang="lv-LV" sz="4800" dirty="0" smtClean="0"/>
          </a:p>
          <a:p>
            <a:pPr>
              <a:spcBef>
                <a:spcPct val="20000"/>
              </a:spcBef>
              <a:defRPr/>
            </a:pPr>
            <a:r>
              <a:rPr lang="ru-RU" sz="5600" b="1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endParaRPr lang="lv-LV" sz="5600" dirty="0" smtClean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ru-RU" sz="5600" b="1" dirty="0" smtClean="0">
                <a:solidFill>
                  <a:srgbClr val="FF0000"/>
                </a:solidFill>
              </a:rPr>
              <a:t>Сентябрь</a:t>
            </a:r>
            <a:endParaRPr lang="lv-LV" sz="5600" b="1" dirty="0" smtClean="0">
              <a:solidFill>
                <a:srgbClr val="FF0000"/>
              </a:solidFill>
            </a:endParaRPr>
          </a:p>
          <a:p>
            <a:pPr lvl="0"/>
            <a:r>
              <a:rPr lang="ru-RU" sz="4800" b="1" dirty="0" smtClean="0"/>
              <a:t>01.09-30.09</a:t>
            </a:r>
            <a:r>
              <a:rPr lang="ru-RU" sz="4800" dirty="0" smtClean="0"/>
              <a:t> Литературная мастерская "Кухня </a:t>
            </a:r>
            <a:r>
              <a:rPr lang="ru-RU" sz="4800" i="1" dirty="0" smtClean="0"/>
              <a:t>писательского</a:t>
            </a:r>
            <a:r>
              <a:rPr lang="ru-RU" sz="4800" dirty="0" smtClean="0"/>
              <a:t> труда" тема</a:t>
            </a:r>
            <a:r>
              <a:rPr lang="ru-RU" sz="4800" b="1" dirty="0" smtClean="0"/>
              <a:t> „Чем пахнет Германия</a:t>
            </a:r>
            <a:r>
              <a:rPr lang="ru-RU" sz="4800" b="1" dirty="0" smtClean="0"/>
              <a:t>“</a:t>
            </a:r>
            <a:endParaRPr lang="lv-LV" sz="4800" dirty="0" smtClean="0"/>
          </a:p>
          <a:p>
            <a:pPr lvl="0"/>
            <a:r>
              <a:rPr lang="ru-RU" sz="4800" b="1" dirty="0" smtClean="0"/>
              <a:t>01.09-30.11 Конкурс эссе «Чем пахнет Германия»</a:t>
            </a:r>
            <a:endParaRPr lang="lv-LV" sz="4800" dirty="0" smtClean="0"/>
          </a:p>
          <a:p>
            <a:pPr lvl="0"/>
            <a:r>
              <a:rPr lang="ru-RU" sz="4800" b="1" dirty="0" smtClean="0"/>
              <a:t>01.09-30.09 «Викторина для всей семьи» 1.тур </a:t>
            </a:r>
            <a:r>
              <a:rPr lang="ru-RU" sz="4800" dirty="0" smtClean="0"/>
              <a:t>„Немецкая литература“</a:t>
            </a:r>
            <a:endParaRPr lang="lv-LV" sz="4800" dirty="0" smtClean="0"/>
          </a:p>
          <a:p>
            <a:r>
              <a:rPr lang="lv-LV" sz="4800" b="1" dirty="0" smtClean="0"/>
              <a:t>26.09 </a:t>
            </a:r>
            <a:r>
              <a:rPr lang="ru-RU" sz="4800" b="1" dirty="0" smtClean="0"/>
              <a:t>в 17:30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Вечер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фильмов</a:t>
            </a:r>
            <a:r>
              <a:rPr lang="lv-LV" sz="4800" b="1" dirty="0" smtClean="0"/>
              <a:t> «</a:t>
            </a:r>
            <a:r>
              <a:rPr lang="lv-LV" sz="4800" b="1" dirty="0" err="1" smtClean="0"/>
              <a:t>Берлинале</a:t>
            </a:r>
            <a:r>
              <a:rPr lang="lv-LV" sz="4800" b="1" dirty="0" smtClean="0"/>
              <a:t> в </a:t>
            </a:r>
            <a:r>
              <a:rPr lang="lv-LV" sz="4800" b="1" dirty="0" err="1" smtClean="0"/>
              <a:t>Даугавпилсе</a:t>
            </a:r>
            <a:r>
              <a:rPr lang="lv-LV" sz="4800" b="1" dirty="0" smtClean="0"/>
              <a:t>»</a:t>
            </a:r>
            <a:endParaRPr lang="lv-LV" sz="4800" dirty="0" smtClean="0"/>
          </a:p>
          <a:p>
            <a:pPr>
              <a:spcBef>
                <a:spcPct val="20000"/>
              </a:spcBef>
              <a:defRPr/>
            </a:pPr>
            <a:r>
              <a:rPr lang="ru-RU" sz="4800" b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lv-LV" sz="4800" dirty="0" smtClean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ru-RU" sz="5600" b="1" dirty="0" smtClean="0">
                <a:solidFill>
                  <a:srgbClr val="FF0000"/>
                </a:solidFill>
              </a:rPr>
              <a:t>Октябрь</a:t>
            </a:r>
            <a:endParaRPr lang="lv-LV" sz="5600" b="1" dirty="0" smtClean="0">
              <a:solidFill>
                <a:srgbClr val="FF0000"/>
              </a:solidFill>
            </a:endParaRPr>
          </a:p>
          <a:p>
            <a:pPr lvl="0"/>
            <a:r>
              <a:rPr lang="ru-RU" sz="4800" b="1" dirty="0" smtClean="0"/>
              <a:t>7.10-11.10 </a:t>
            </a:r>
            <a:r>
              <a:rPr lang="ru-RU" sz="4800" dirty="0" smtClean="0"/>
              <a:t>Кукольная мастерская для больших и маленьких</a:t>
            </a:r>
            <a:r>
              <a:rPr lang="ru-RU" sz="4800" b="1" dirty="0" smtClean="0"/>
              <a:t> „Мой любимый герой немецких сказок“.</a:t>
            </a:r>
            <a:endParaRPr lang="lv-LV" sz="4800" dirty="0" smtClean="0"/>
          </a:p>
          <a:p>
            <a:pPr lvl="0"/>
            <a:r>
              <a:rPr lang="ru-RU" sz="4800" b="1" dirty="0" smtClean="0"/>
              <a:t>01.10-31.10 </a:t>
            </a:r>
            <a:r>
              <a:rPr lang="ru-RU" sz="4800" dirty="0" smtClean="0"/>
              <a:t>Конкурс кукол </a:t>
            </a:r>
            <a:r>
              <a:rPr lang="ru-RU" sz="4800" b="1" dirty="0" smtClean="0"/>
              <a:t>„Мой любимый герой немецких сказок“.</a:t>
            </a:r>
            <a:endParaRPr lang="lv-LV" sz="4800" dirty="0" smtClean="0"/>
          </a:p>
          <a:p>
            <a:pPr lvl="0"/>
            <a:r>
              <a:rPr lang="ru-RU" sz="4800" b="1" dirty="0" smtClean="0"/>
              <a:t>19.10.-20.10.</a:t>
            </a:r>
            <a:r>
              <a:rPr lang="ru-RU" sz="4800" dirty="0" smtClean="0"/>
              <a:t> молодежная дискотека с девизом </a:t>
            </a:r>
            <a:r>
              <a:rPr lang="ru-RU" sz="4800" b="1" dirty="0" smtClean="0"/>
              <a:t>„Хит парад Германии“</a:t>
            </a:r>
            <a:r>
              <a:rPr lang="ru-RU" sz="4800" dirty="0" smtClean="0"/>
              <a:t>.</a:t>
            </a:r>
            <a:endParaRPr lang="lv-LV" sz="4800" dirty="0" smtClean="0"/>
          </a:p>
          <a:p>
            <a:pPr lvl="0"/>
            <a:r>
              <a:rPr lang="ru-RU" sz="4800" b="1" dirty="0" smtClean="0"/>
              <a:t>01.10-31.10 «Викторина для всей семьи» 2.тур </a:t>
            </a:r>
            <a:r>
              <a:rPr lang="ru-RU" sz="4800" dirty="0" smtClean="0"/>
              <a:t>„ Немецкая музыка – вчера и сегодня“ (посвящается  200-летнему юбилею Вагнера)</a:t>
            </a:r>
            <a:endParaRPr lang="lv-LV" sz="4800" dirty="0" smtClean="0"/>
          </a:p>
          <a:p>
            <a:pPr lvl="0"/>
            <a:r>
              <a:rPr lang="lv-LV" sz="4800" b="1" dirty="0" smtClean="0"/>
              <a:t>24.10  </a:t>
            </a:r>
            <a:r>
              <a:rPr lang="ru-RU" sz="4800" b="1" dirty="0" smtClean="0"/>
              <a:t>в 17:30 </a:t>
            </a:r>
            <a:r>
              <a:rPr lang="lv-LV" sz="4800" b="1" dirty="0" err="1" smtClean="0"/>
              <a:t>Вечер</a:t>
            </a:r>
            <a:r>
              <a:rPr lang="lv-LV" sz="4800" b="1" dirty="0" smtClean="0"/>
              <a:t> </a:t>
            </a:r>
            <a:r>
              <a:rPr lang="lv-LV" sz="4800" b="1" dirty="0" err="1" smtClean="0"/>
              <a:t>фильмов</a:t>
            </a:r>
            <a:r>
              <a:rPr lang="lv-LV" sz="4800" b="1" dirty="0" smtClean="0"/>
              <a:t> «</a:t>
            </a:r>
            <a:r>
              <a:rPr lang="lv-LV" sz="4800" b="1" dirty="0" err="1" smtClean="0"/>
              <a:t>Берлинале</a:t>
            </a:r>
            <a:r>
              <a:rPr lang="lv-LV" sz="4800" b="1" dirty="0" smtClean="0"/>
              <a:t> в </a:t>
            </a:r>
            <a:r>
              <a:rPr lang="lv-LV" sz="4800" b="1" dirty="0" err="1" smtClean="0"/>
              <a:t>Даугавпилсе</a:t>
            </a:r>
            <a:r>
              <a:rPr lang="lv-LV" sz="4800" b="1" dirty="0" smtClean="0"/>
              <a:t>»</a:t>
            </a:r>
            <a:endParaRPr lang="lv-LV" sz="4800" dirty="0" smtClean="0"/>
          </a:p>
          <a:p>
            <a:r>
              <a:rPr lang="ru-RU" sz="4800" b="1" dirty="0" smtClean="0"/>
              <a:t>31.10 Награждение победителей конкурса кукол «Мой любимый герой немецких сказок</a:t>
            </a:r>
            <a:r>
              <a:rPr lang="ru-RU" sz="4800" b="1" dirty="0" smtClean="0"/>
              <a:t>»</a:t>
            </a:r>
          </a:p>
          <a:p>
            <a:endParaRPr lang="ru-RU" sz="4800" b="1" dirty="0" smtClean="0"/>
          </a:p>
          <a:p>
            <a:endParaRPr lang="ru-RU" sz="4800" b="1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5600" dirty="0" smtClean="0">
                <a:solidFill>
                  <a:srgbClr val="FF0000"/>
                </a:solidFill>
              </a:rPr>
              <a:t>Ждем Вас по адресу</a:t>
            </a:r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lv-LV" sz="4800" dirty="0" smtClean="0"/>
              <a:t>Biedrība </a:t>
            </a:r>
            <a:r>
              <a:rPr lang="lv-LV" sz="4800" dirty="0" smtClean="0"/>
              <a:t>„ERFOLG”</a:t>
            </a:r>
            <a:endParaRPr lang="ru-RU" sz="4800" dirty="0" smtClean="0"/>
          </a:p>
          <a:p>
            <a:r>
              <a:rPr lang="lv-LV" sz="4800" dirty="0" smtClean="0"/>
              <a:t>Adrese: Cietokšņa iela 44, Daugavpils</a:t>
            </a:r>
            <a:endParaRPr lang="ru-RU" sz="4800" dirty="0" smtClean="0"/>
          </a:p>
          <a:p>
            <a:r>
              <a:rPr lang="lv-LV" sz="4800" dirty="0" smtClean="0"/>
              <a:t>Tel. 65420019, 20371892</a:t>
            </a:r>
            <a:endParaRPr lang="ru-RU" sz="4800" dirty="0" smtClean="0"/>
          </a:p>
          <a:p>
            <a:r>
              <a:rPr lang="lv-LV" sz="4800" dirty="0" smtClean="0"/>
              <a:t>e-pasts.: </a:t>
            </a:r>
            <a:r>
              <a:rPr lang="lv-LV" sz="4800" u="sng" dirty="0" smtClean="0">
                <a:hlinkClick r:id="rId13"/>
              </a:rPr>
              <a:t>erfolg@inbox.lv</a:t>
            </a:r>
            <a:r>
              <a:rPr lang="de-DE" sz="4800" dirty="0" smtClean="0"/>
              <a:t> </a:t>
            </a:r>
            <a:r>
              <a:rPr lang="lv-LV" sz="4800" u="sng" dirty="0" err="1" smtClean="0">
                <a:hlinkClick r:id="rId14"/>
              </a:rPr>
              <a:t>www.erfolg.lv</a:t>
            </a:r>
            <a:endParaRPr lang="ru-RU" sz="4800" dirty="0" smtClean="0"/>
          </a:p>
          <a:p>
            <a:endParaRPr lang="lv-LV" sz="4800" dirty="0" smtClean="0"/>
          </a:p>
          <a:p>
            <a:pPr>
              <a:spcBef>
                <a:spcPct val="20000"/>
              </a:spcBef>
              <a:defRPr/>
            </a:pPr>
            <a:endParaRPr lang="lv-LV" sz="5600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GB" sz="5600" b="1" dirty="0" smtClean="0">
                <a:solidFill>
                  <a:schemeClr val="tx1">
                    <a:tint val="75000"/>
                  </a:schemeClr>
                </a:solidFill>
              </a:rPr>
              <a:t> </a:t>
            </a:r>
            <a:endParaRPr lang="lv-LV" sz="56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lv-LV" sz="5600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lv-LV" sz="56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lv-LV" sz="45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6917635" y="2656384"/>
            <a:ext cx="2683565" cy="7181598"/>
          </a:xfrm>
          <a:prstGeom prst="rect">
            <a:avLst/>
          </a:prstGeom>
        </p:spPr>
        <p:txBody>
          <a:bodyPr vert="horz" lIns="128016" tIns="64008" rIns="128016" bIns="64008" numCol="1" rtlCol="0">
            <a:normAutofit fontScale="25000" lnSpcReduction="20000"/>
          </a:bodyPr>
          <a:lstStyle/>
          <a:p>
            <a:r>
              <a:rPr lang="ru-RU" sz="5600" b="1" dirty="0" smtClean="0">
                <a:solidFill>
                  <a:srgbClr val="FF0000"/>
                </a:solidFill>
              </a:rPr>
              <a:t>Ноябрь</a:t>
            </a:r>
            <a:endParaRPr lang="lv-LV" sz="5600" b="1" dirty="0" smtClean="0">
              <a:solidFill>
                <a:srgbClr val="FF0000"/>
              </a:solidFill>
            </a:endParaRPr>
          </a:p>
          <a:p>
            <a:pPr lvl="0"/>
            <a:r>
              <a:rPr lang="ru-RU" sz="4800" b="1" dirty="0" smtClean="0"/>
              <a:t>01.11-30.11 «Викторина для всей семьи» 3.тур </a:t>
            </a:r>
            <a:r>
              <a:rPr lang="lv-LV" sz="4800" dirty="0" smtClean="0"/>
              <a:t>- „</a:t>
            </a:r>
            <a:r>
              <a:rPr lang="ru-RU" sz="4800" dirty="0" smtClean="0"/>
              <a:t>Современная Германия</a:t>
            </a:r>
            <a:r>
              <a:rPr lang="lv-LV" sz="4800" dirty="0" smtClean="0"/>
              <a:t>“</a:t>
            </a:r>
          </a:p>
          <a:p>
            <a:pPr lvl="0"/>
            <a:r>
              <a:rPr lang="ru-RU" sz="4800" b="1" dirty="0" smtClean="0"/>
              <a:t>16.11-17.11 „Праздник пряничных домиков“</a:t>
            </a:r>
            <a:endParaRPr lang="lv-LV" sz="4800" dirty="0" smtClean="0"/>
          </a:p>
          <a:p>
            <a:r>
              <a:rPr lang="ru-RU" sz="4800" dirty="0" smtClean="0"/>
              <a:t>Мастерская </a:t>
            </a:r>
            <a:r>
              <a:rPr lang="ru-RU" sz="4800" b="1" dirty="0" smtClean="0"/>
              <a:t>пряничных домиков</a:t>
            </a:r>
            <a:r>
              <a:rPr lang="ru-RU" sz="4800" dirty="0" smtClean="0"/>
              <a:t> для всей семьи</a:t>
            </a:r>
            <a:endParaRPr lang="lv-LV" sz="4800" dirty="0" smtClean="0"/>
          </a:p>
          <a:p>
            <a:pPr lvl="0"/>
            <a:r>
              <a:rPr lang="ru-RU" sz="4800" b="1" dirty="0" smtClean="0"/>
              <a:t>24.1</a:t>
            </a:r>
            <a:r>
              <a:rPr lang="lv-LV" sz="4800" b="1" dirty="0" smtClean="0"/>
              <a:t>1</a:t>
            </a:r>
            <a:r>
              <a:rPr lang="ru-RU" sz="4800" b="1" smtClean="0"/>
              <a:t>  </a:t>
            </a:r>
            <a:r>
              <a:rPr lang="ru-RU" sz="4800" b="1" smtClean="0"/>
              <a:t>в 17:30 Вечер </a:t>
            </a:r>
            <a:r>
              <a:rPr lang="ru-RU" sz="4800" b="1" dirty="0" smtClean="0"/>
              <a:t>фильмов «</a:t>
            </a:r>
            <a:r>
              <a:rPr lang="ru-RU" sz="4800" b="1" dirty="0" err="1" smtClean="0"/>
              <a:t>Берлинале</a:t>
            </a:r>
            <a:r>
              <a:rPr lang="ru-RU" sz="4800" b="1" dirty="0" smtClean="0"/>
              <a:t> в Даугавпилсе»</a:t>
            </a:r>
            <a:endParaRPr lang="lv-LV" sz="4800" dirty="0" smtClean="0"/>
          </a:p>
          <a:p>
            <a:pPr>
              <a:spcBef>
                <a:spcPct val="20000"/>
              </a:spcBef>
              <a:defRPr/>
            </a:pPr>
            <a:r>
              <a:rPr lang="ru-RU" sz="5200" b="1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endParaRPr lang="lv-LV" sz="5200" dirty="0" smtClean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ru-RU" sz="5600" b="1" dirty="0" smtClean="0">
                <a:solidFill>
                  <a:srgbClr val="FF0000"/>
                </a:solidFill>
              </a:rPr>
              <a:t>Декабрь</a:t>
            </a:r>
            <a:endParaRPr lang="lv-LV" sz="5600" b="1" dirty="0" smtClean="0">
              <a:solidFill>
                <a:srgbClr val="FF0000"/>
              </a:solidFill>
            </a:endParaRPr>
          </a:p>
          <a:p>
            <a:pPr lvl="0"/>
            <a:r>
              <a:rPr lang="ru-RU" sz="4800" dirty="0" smtClean="0"/>
              <a:t>Награждение победителей конкурса эссе </a:t>
            </a:r>
            <a:r>
              <a:rPr lang="ru-RU" sz="4800" b="1" dirty="0" smtClean="0"/>
              <a:t>«Чем пахнет Германия»</a:t>
            </a:r>
            <a:endParaRPr lang="lv-LV" sz="4800" b="1" dirty="0" smtClean="0"/>
          </a:p>
          <a:p>
            <a:pPr lvl="0"/>
            <a:r>
              <a:rPr lang="ru-RU" sz="4800" dirty="0" smtClean="0"/>
              <a:t>Награждение победителей  </a:t>
            </a:r>
            <a:r>
              <a:rPr lang="ru-RU" sz="4800" b="1" dirty="0" smtClean="0"/>
              <a:t>«Викторины для всей семьи»</a:t>
            </a:r>
            <a:endParaRPr lang="lv-LV" sz="4800" dirty="0" smtClean="0"/>
          </a:p>
          <a:p>
            <a:pPr lvl="0"/>
            <a:r>
              <a:rPr lang="ru-RU" sz="4800" dirty="0" smtClean="0"/>
              <a:t>Награждение победителей и наиболее активных участников культурного марафона </a:t>
            </a:r>
            <a:endParaRPr lang="lv-LV" sz="4800" dirty="0" smtClean="0"/>
          </a:p>
          <a:p>
            <a:r>
              <a:rPr lang="ru-RU" sz="4800" dirty="0" smtClean="0"/>
              <a:t>Экскурсия в Ригу (экскурсия по городу, посещение музея, </a:t>
            </a:r>
            <a:r>
              <a:rPr lang="lv-LV" sz="4800" dirty="0" err="1" smtClean="0"/>
              <a:t>Латвийской</a:t>
            </a:r>
            <a:r>
              <a:rPr lang="lv-LV" sz="4800" dirty="0" smtClean="0"/>
              <a:t> </a:t>
            </a:r>
            <a:r>
              <a:rPr lang="lv-LV" sz="4800" dirty="0" err="1" smtClean="0"/>
              <a:t>Национальной</a:t>
            </a:r>
            <a:r>
              <a:rPr lang="lv-LV" sz="4800" dirty="0" smtClean="0"/>
              <a:t> </a:t>
            </a:r>
            <a:r>
              <a:rPr lang="lv-LV" sz="4800" dirty="0" err="1" smtClean="0"/>
              <a:t>оперы</a:t>
            </a:r>
            <a:r>
              <a:rPr lang="ru-RU" sz="4800" dirty="0" smtClean="0"/>
              <a:t>)</a:t>
            </a:r>
            <a:endParaRPr lang="lv-LV" sz="4800" dirty="0" smtClean="0"/>
          </a:p>
          <a:p>
            <a:pPr>
              <a:spcBef>
                <a:spcPct val="20000"/>
              </a:spcBef>
              <a:defRPr/>
            </a:pPr>
            <a:r>
              <a:rPr lang="ru-RU" sz="4800" b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lv-LV" sz="4800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ru-RU" sz="4800" dirty="0" smtClean="0"/>
          </a:p>
          <a:p>
            <a:pPr>
              <a:spcBef>
                <a:spcPct val="20000"/>
              </a:spcBef>
              <a:defRPr/>
            </a:pPr>
            <a:endParaRPr lang="ru-RU" sz="4800" dirty="0" smtClean="0"/>
          </a:p>
          <a:p>
            <a:pPr>
              <a:spcBef>
                <a:spcPct val="20000"/>
              </a:spcBef>
              <a:defRPr/>
            </a:pPr>
            <a:r>
              <a:rPr lang="ru-RU" sz="4800" dirty="0" smtClean="0"/>
              <a:t>Давайте  познавать окружающий мир всеми чувствами</a:t>
            </a:r>
            <a:endParaRPr lang="ru-RU" sz="4800" dirty="0" smtClean="0"/>
          </a:p>
          <a:p>
            <a:pPr lvl="0"/>
            <a:endParaRPr lang="ru-RU" sz="4800" dirty="0" smtClean="0"/>
          </a:p>
          <a:p>
            <a:r>
              <a:rPr lang="ru-RU" sz="4800" dirty="0" smtClean="0"/>
              <a:t>Зрение                    Осязание</a:t>
            </a:r>
            <a:endParaRPr lang="ru-RU" sz="4800" dirty="0" smtClean="0"/>
          </a:p>
          <a:p>
            <a:pPr lvl="0"/>
            <a:endParaRPr lang="ru-RU" sz="4800" dirty="0" smtClean="0"/>
          </a:p>
          <a:p>
            <a:pPr lvl="0"/>
            <a:endParaRPr lang="ru-RU" sz="4800" dirty="0" smtClean="0"/>
          </a:p>
          <a:p>
            <a:r>
              <a:rPr lang="ru-RU" sz="4800" dirty="0" smtClean="0"/>
              <a:t>Слух                         </a:t>
            </a:r>
            <a:r>
              <a:rPr lang="ru-RU" sz="4800" dirty="0" smtClean="0"/>
              <a:t>Обоняние</a:t>
            </a:r>
          </a:p>
          <a:p>
            <a:pPr lvl="0"/>
            <a:endParaRPr lang="ru-RU" sz="4800" dirty="0" smtClean="0"/>
          </a:p>
          <a:p>
            <a:pPr lvl="0"/>
            <a:endParaRPr lang="ru-RU" sz="4800" dirty="0" smtClean="0"/>
          </a:p>
          <a:p>
            <a:pPr lvl="0"/>
            <a:r>
              <a:rPr lang="ru-RU" sz="4800" dirty="0" smtClean="0"/>
              <a:t>Вкус                           Все </a:t>
            </a:r>
            <a:r>
              <a:rPr lang="ru-RU" sz="4800" dirty="0" smtClean="0"/>
              <a:t>чувства</a:t>
            </a:r>
          </a:p>
          <a:p>
            <a:pPr>
              <a:spcBef>
                <a:spcPct val="20000"/>
              </a:spcBef>
              <a:defRPr/>
            </a:pPr>
            <a:r>
              <a:rPr lang="ru-RU" sz="4800" b="1" dirty="0" err="1" smtClean="0">
                <a:solidFill>
                  <a:schemeClr val="bg1"/>
                </a:solidFill>
              </a:rPr>
              <a:t>Берлинале</a:t>
            </a:r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r>
              <a:rPr lang="ru-RU" sz="5600" b="1" dirty="0" smtClean="0">
                <a:solidFill>
                  <a:schemeClr val="bg1"/>
                </a:solidFill>
              </a:rPr>
              <a:t>в Даугавпилсе»</a:t>
            </a:r>
            <a:endParaRPr lang="lv-LV" sz="5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GB" sz="5600" b="1" dirty="0" smtClean="0">
                <a:solidFill>
                  <a:schemeClr val="bg1"/>
                </a:solidFill>
              </a:rPr>
              <a:t> </a:t>
            </a:r>
            <a:endParaRPr lang="lv-LV" sz="5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Июль</a:t>
            </a:r>
            <a:endParaRPr lang="lv-LV" sz="56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lv-LV" sz="5600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GB" sz="5600" b="1" dirty="0" smtClean="0">
                <a:solidFill>
                  <a:schemeClr val="tx1">
                    <a:tint val="75000"/>
                  </a:schemeClr>
                </a:solidFill>
              </a:rPr>
              <a:t> </a:t>
            </a:r>
            <a:endParaRPr lang="lv-LV" sz="56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lv-LV" sz="5600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lv-LV" sz="56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lv-LV" sz="45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9" name="Рисунок 18" descr="logo_new (letter S)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2168" cy="1419725"/>
          </a:xfrm>
          <a:prstGeom prst="rect">
            <a:avLst/>
          </a:prstGeom>
        </p:spPr>
      </p:pic>
      <p:pic>
        <p:nvPicPr>
          <p:cNvPr id="22" name="Рисунок 21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92088" y="3016424"/>
            <a:ext cx="200025" cy="248920"/>
          </a:xfrm>
          <a:prstGeom prst="rect">
            <a:avLst/>
          </a:prstGeom>
        </p:spPr>
      </p:pic>
      <p:pic>
        <p:nvPicPr>
          <p:cNvPr id="23" name="Рисунок 22" descr="ear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92088" y="3448472"/>
            <a:ext cx="144016" cy="307234"/>
          </a:xfrm>
          <a:prstGeom prst="rect">
            <a:avLst/>
          </a:prstGeom>
        </p:spPr>
      </p:pic>
      <p:pic>
        <p:nvPicPr>
          <p:cNvPr id="24" name="Рисунок 23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92088" y="3808512"/>
            <a:ext cx="200025" cy="248920"/>
          </a:xfrm>
          <a:prstGeom prst="rect">
            <a:avLst/>
          </a:prstGeom>
        </p:spPr>
      </p:pic>
      <p:pic>
        <p:nvPicPr>
          <p:cNvPr id="25" name="Рисунок 24" descr="ear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64096" y="4600600"/>
            <a:ext cx="144016" cy="307234"/>
          </a:xfrm>
          <a:prstGeom prst="rect">
            <a:avLst/>
          </a:prstGeom>
        </p:spPr>
      </p:pic>
      <p:pic>
        <p:nvPicPr>
          <p:cNvPr id="26" name="Рисунок 25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92088" y="5176664"/>
            <a:ext cx="200025" cy="248920"/>
          </a:xfrm>
          <a:prstGeom prst="rect">
            <a:avLst/>
          </a:prstGeom>
        </p:spPr>
      </p:pic>
      <p:pic>
        <p:nvPicPr>
          <p:cNvPr id="27" name="Рисунок 26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92088" y="5824736"/>
            <a:ext cx="200025" cy="248920"/>
          </a:xfrm>
          <a:prstGeom prst="rect">
            <a:avLst/>
          </a:prstGeom>
        </p:spPr>
      </p:pic>
      <p:pic>
        <p:nvPicPr>
          <p:cNvPr id="28" name="Рисунок 27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92088" y="6544816"/>
            <a:ext cx="200025" cy="248920"/>
          </a:xfrm>
          <a:prstGeom prst="rect">
            <a:avLst/>
          </a:prstGeom>
        </p:spPr>
      </p:pic>
      <p:pic>
        <p:nvPicPr>
          <p:cNvPr id="29" name="Рисунок 28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92088" y="7336904"/>
            <a:ext cx="200025" cy="248920"/>
          </a:xfrm>
          <a:prstGeom prst="rect">
            <a:avLst/>
          </a:prstGeom>
        </p:spPr>
      </p:pic>
      <p:pic>
        <p:nvPicPr>
          <p:cNvPr id="32" name="Рисунок 31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92088" y="7696944"/>
            <a:ext cx="188488" cy="335089"/>
          </a:xfrm>
          <a:prstGeom prst="rect">
            <a:avLst/>
          </a:prstGeom>
        </p:spPr>
      </p:pic>
      <p:pic>
        <p:nvPicPr>
          <p:cNvPr id="34" name="Рисунок 33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216424" y="2944416"/>
            <a:ext cx="200025" cy="248920"/>
          </a:xfrm>
          <a:prstGeom prst="rect">
            <a:avLst/>
          </a:prstGeom>
        </p:spPr>
      </p:pic>
      <p:pic>
        <p:nvPicPr>
          <p:cNvPr id="35" name="Рисунок 34" descr="hand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288432" y="3304456"/>
            <a:ext cx="144016" cy="243227"/>
          </a:xfrm>
          <a:prstGeom prst="rect">
            <a:avLst/>
          </a:prstGeom>
        </p:spPr>
      </p:pic>
      <p:pic>
        <p:nvPicPr>
          <p:cNvPr id="36" name="Рисунок 35" descr="nose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216424" y="4168552"/>
            <a:ext cx="144016" cy="256028"/>
          </a:xfrm>
          <a:prstGeom prst="rect">
            <a:avLst/>
          </a:prstGeom>
        </p:spPr>
      </p:pic>
      <p:pic>
        <p:nvPicPr>
          <p:cNvPr id="38" name="Рисунок 37" descr="nose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216424" y="4528592"/>
            <a:ext cx="162018" cy="288032"/>
          </a:xfrm>
          <a:prstGeom prst="rect">
            <a:avLst/>
          </a:prstGeom>
        </p:spPr>
      </p:pic>
      <p:pic>
        <p:nvPicPr>
          <p:cNvPr id="39" name="Рисунок 38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216424" y="4888632"/>
            <a:ext cx="144016" cy="256028"/>
          </a:xfrm>
          <a:prstGeom prst="rect">
            <a:avLst/>
          </a:prstGeom>
        </p:spPr>
      </p:pic>
      <p:pic>
        <p:nvPicPr>
          <p:cNvPr id="40" name="Рисунок 39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216424" y="5248672"/>
            <a:ext cx="200025" cy="248920"/>
          </a:xfrm>
          <a:prstGeom prst="rect">
            <a:avLst/>
          </a:prstGeom>
        </p:spPr>
      </p:pic>
      <p:pic>
        <p:nvPicPr>
          <p:cNvPr id="41" name="Рисунок 40" descr="hand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216424" y="5824736"/>
            <a:ext cx="170545" cy="288032"/>
          </a:xfrm>
          <a:prstGeom prst="rect">
            <a:avLst/>
          </a:prstGeom>
        </p:spPr>
      </p:pic>
      <p:pic>
        <p:nvPicPr>
          <p:cNvPr id="42" name="Рисунок 41" descr="hand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216424" y="6184776"/>
            <a:ext cx="170545" cy="288032"/>
          </a:xfrm>
          <a:prstGeom prst="rect">
            <a:avLst/>
          </a:prstGeom>
        </p:spPr>
      </p:pic>
      <p:pic>
        <p:nvPicPr>
          <p:cNvPr id="43" name="Рисунок 42" descr="ear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216424" y="6544816"/>
            <a:ext cx="168769" cy="360040"/>
          </a:xfrm>
          <a:prstGeom prst="rect">
            <a:avLst/>
          </a:prstGeom>
        </p:spPr>
      </p:pic>
      <p:pic>
        <p:nvPicPr>
          <p:cNvPr id="44" name="Рисунок 43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216424" y="6976864"/>
            <a:ext cx="188488" cy="335089"/>
          </a:xfrm>
          <a:prstGeom prst="rect">
            <a:avLst/>
          </a:prstGeom>
        </p:spPr>
      </p:pic>
      <p:pic>
        <p:nvPicPr>
          <p:cNvPr id="45" name="Рисунок 44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216424" y="7408912"/>
            <a:ext cx="200025" cy="248920"/>
          </a:xfrm>
          <a:prstGeom prst="rect">
            <a:avLst/>
          </a:prstGeom>
        </p:spPr>
      </p:pic>
      <p:pic>
        <p:nvPicPr>
          <p:cNvPr id="46" name="Рисунок 45" descr="hand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288432" y="7768952"/>
            <a:ext cx="144016" cy="243227"/>
          </a:xfrm>
          <a:prstGeom prst="rect">
            <a:avLst/>
          </a:prstGeom>
        </p:spPr>
      </p:pic>
      <p:pic>
        <p:nvPicPr>
          <p:cNvPr id="47" name="Рисунок 46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744816" y="2872408"/>
            <a:ext cx="188488" cy="335089"/>
          </a:xfrm>
          <a:prstGeom prst="rect">
            <a:avLst/>
          </a:prstGeom>
        </p:spPr>
      </p:pic>
      <p:pic>
        <p:nvPicPr>
          <p:cNvPr id="48" name="Рисунок 47" descr="mouth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672808" y="3304456"/>
            <a:ext cx="201622" cy="268829"/>
          </a:xfrm>
          <a:prstGeom prst="rect">
            <a:avLst/>
          </a:prstGeom>
        </p:spPr>
      </p:pic>
      <p:pic>
        <p:nvPicPr>
          <p:cNvPr id="49" name="Рисунок 48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672808" y="3736504"/>
            <a:ext cx="200025" cy="248920"/>
          </a:xfrm>
          <a:prstGeom prst="rect">
            <a:avLst/>
          </a:prstGeom>
        </p:spPr>
      </p:pic>
      <p:pic>
        <p:nvPicPr>
          <p:cNvPr id="50" name="Рисунок 49" descr="nose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744816" y="4600600"/>
            <a:ext cx="162018" cy="288031"/>
          </a:xfrm>
          <a:prstGeom prst="rect">
            <a:avLst/>
          </a:prstGeom>
        </p:spPr>
      </p:pic>
      <p:pic>
        <p:nvPicPr>
          <p:cNvPr id="51" name="Рисунок 50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744816" y="5104656"/>
            <a:ext cx="188488" cy="335089"/>
          </a:xfrm>
          <a:prstGeom prst="rect">
            <a:avLst/>
          </a:prstGeom>
        </p:spPr>
      </p:pic>
      <p:pic>
        <p:nvPicPr>
          <p:cNvPr id="52" name="Рисунок 51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744816" y="5608712"/>
            <a:ext cx="188488" cy="335089"/>
          </a:xfrm>
          <a:prstGeom prst="rect">
            <a:avLst/>
          </a:prstGeom>
        </p:spPr>
      </p:pic>
      <p:pic>
        <p:nvPicPr>
          <p:cNvPr id="1028" name="Рисунок 2" descr="S:\Kopējie dokumenti\Dokuments (Darbinieki)\Renāte Vilmane\Bērnu_skola\Новый рисунок (2).bmp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984176" y="208112"/>
            <a:ext cx="1152128" cy="106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3288432" y="0"/>
            <a:ext cx="30783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Общество </a:t>
            </a:r>
            <a:r>
              <a:rPr lang="en-US" sz="1400" dirty="0" smtClean="0"/>
              <a:t>ERFOLG </a:t>
            </a:r>
            <a:r>
              <a:rPr lang="ru-RU" sz="1400" dirty="0" smtClean="0"/>
              <a:t>при поддержке министерства Внутренних дел Германии </a:t>
            </a:r>
            <a:r>
              <a:rPr lang="ru-RU" sz="1400" dirty="0" smtClean="0"/>
              <a:t>организует   проект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«Культурный марафон – Германия всеми чувствами» 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1400" dirty="0" smtClean="0"/>
          </a:p>
        </p:txBody>
      </p:sp>
      <p:pic>
        <p:nvPicPr>
          <p:cNvPr id="54" name="Рисунок 53" descr="ey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744816" y="7048872"/>
            <a:ext cx="200025" cy="248920"/>
          </a:xfrm>
          <a:prstGeom prst="rect">
            <a:avLst/>
          </a:prstGeom>
        </p:spPr>
      </p:pic>
      <p:pic>
        <p:nvPicPr>
          <p:cNvPr id="55" name="Рисунок 54" descr="ear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16824" y="7480920"/>
            <a:ext cx="144016" cy="307234"/>
          </a:xfrm>
          <a:prstGeom prst="rect">
            <a:avLst/>
          </a:prstGeom>
        </p:spPr>
      </p:pic>
      <p:pic>
        <p:nvPicPr>
          <p:cNvPr id="56" name="Рисунок 55" descr="hand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968952" y="7048872"/>
            <a:ext cx="170545" cy="288032"/>
          </a:xfrm>
          <a:prstGeom prst="rect">
            <a:avLst/>
          </a:prstGeom>
        </p:spPr>
      </p:pic>
      <p:pic>
        <p:nvPicPr>
          <p:cNvPr id="57" name="Рисунок 56" descr="nose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968952" y="7480920"/>
            <a:ext cx="162018" cy="288032"/>
          </a:xfrm>
          <a:prstGeom prst="rect">
            <a:avLst/>
          </a:prstGeom>
        </p:spPr>
      </p:pic>
      <p:pic>
        <p:nvPicPr>
          <p:cNvPr id="58" name="Рисунок 57" descr="mouth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744816" y="7912968"/>
            <a:ext cx="201622" cy="268829"/>
          </a:xfrm>
          <a:prstGeom prst="rect">
            <a:avLst/>
          </a:prstGeom>
        </p:spPr>
      </p:pic>
      <p:pic>
        <p:nvPicPr>
          <p:cNvPr id="59" name="Рисунок 58" descr="happy_face_happyface_smiley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968952" y="7912968"/>
            <a:ext cx="188488" cy="335089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984176" y="1792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План мероприятий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12168" y="2296344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Приглашаем всех желающих принять участие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2128" y="9857184"/>
            <a:ext cx="86409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Предварительная запись на </a:t>
            </a:r>
            <a:r>
              <a:rPr lang="ru-RU" sz="1200" b="1" dirty="0" smtClean="0">
                <a:solidFill>
                  <a:srgbClr val="7030A0"/>
                </a:solidFill>
              </a:rPr>
              <a:t>конкурсы и мастерские </a:t>
            </a:r>
            <a:r>
              <a:rPr lang="ru-RU" sz="1200" b="1" dirty="0" smtClean="0">
                <a:solidFill>
                  <a:srgbClr val="7030A0"/>
                </a:solidFill>
              </a:rPr>
              <a:t>обязательна</a:t>
            </a:r>
            <a:r>
              <a:rPr lang="lv-LV" sz="1200" b="1" dirty="0" smtClean="0">
                <a:solidFill>
                  <a:srgbClr val="7030A0"/>
                </a:solidFill>
              </a:rPr>
              <a:t>, </a:t>
            </a:r>
            <a:r>
              <a:rPr lang="ru-RU" sz="1200" b="1" dirty="0" smtClean="0">
                <a:solidFill>
                  <a:srgbClr val="7030A0"/>
                </a:solidFill>
              </a:rPr>
              <a:t>вопросы по тел</a:t>
            </a:r>
            <a:r>
              <a:rPr lang="lv-LV" sz="1200" b="1" dirty="0" smtClean="0">
                <a:solidFill>
                  <a:srgbClr val="7030A0"/>
                </a:solidFill>
              </a:rPr>
              <a:t>. 65420019, 20371892.</a:t>
            </a:r>
            <a:endParaRPr lang="ru-RU" sz="1200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0160" y="10433249"/>
            <a:ext cx="835292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Я не хочу обносить стенами свой дом или заколачивать свои окна. Я хочу, чтобы дух культуры различных стран как можно свободнее веял повсюду: не надо лишь, чтобы он сбил меня с ног.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Рабиндранат Тагор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Индийский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писатель и общественный деятель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453</Words>
  <Application>Microsoft Office PowerPoint</Application>
  <PresentationFormat>A3 (297x420 мм)</PresentationFormat>
  <Paragraphs>88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Guest</cp:lastModifiedBy>
  <cp:revision>44</cp:revision>
  <dcterms:created xsi:type="dcterms:W3CDTF">2013-04-07T15:25:53Z</dcterms:created>
  <dcterms:modified xsi:type="dcterms:W3CDTF">2013-04-13T13:25:37Z</dcterms:modified>
</cp:coreProperties>
</file>