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0" r:id="rId3"/>
    <p:sldId id="261" r:id="rId4"/>
    <p:sldId id="264" r:id="rId5"/>
    <p:sldId id="262" r:id="rId6"/>
    <p:sldId id="263" r:id="rId7"/>
    <p:sldId id="265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FS-Primary\User%20Folders\EUpeniece\Desktop\BUDZETS\BTS2015\BTS%20sagatavosana\TAB_PREZENT_DIAGR\TAB_DIAGR_2015_01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FS-Primary\User%20Folders\EUpeniece\Desktop\BUDZETS\BTS2015\BTS%20sagatavosana\TAB_PREZENT_DIAGR\TAB_DIAGR_2015_01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FS-Primary\User%20Folders\EUpeniece\Desktop\BUDZETS\BTS2015\BTS%20sagatavosana\TAB_PREZENT_DIAGR\TAB_DIAGR_2015_01.xls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1">
            <a:lumMod val="95000"/>
            <a:alpha val="16000"/>
          </a:schemeClr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ienemumi!$A$49</c:f>
              <c:strCache>
                <c:ptCount val="1"/>
                <c:pt idx="0">
                  <c:v>Nodokļu un nenodokļu ieņēmumi kopā </c:v>
                </c:pt>
              </c:strCache>
            </c:strRef>
          </c:tx>
          <c:spPr>
            <a:solidFill>
              <a:schemeClr val="accent1">
                <a:alpha val="97000"/>
              </a:schemeClr>
            </a:solidFill>
          </c:spPr>
          <c:invertIfNegative val="0"/>
          <c:dLbls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ienemumi!$B$48:$F$48</c:f>
              <c:strCache>
                <c:ptCount val="5"/>
                <c:pt idx="0">
                  <c:v>2012.gads</c:v>
                </c:pt>
                <c:pt idx="1">
                  <c:v>2013.gads</c:v>
                </c:pt>
                <c:pt idx="2">
                  <c:v>2014.gads</c:v>
                </c:pt>
                <c:pt idx="3">
                  <c:v>2015.gads</c:v>
                </c:pt>
                <c:pt idx="4">
                  <c:v>2016.gads</c:v>
                </c:pt>
              </c:strCache>
            </c:strRef>
          </c:cat>
          <c:val>
            <c:numRef>
              <c:f>ienemumi!$B$49:$F$49</c:f>
              <c:numCache>
                <c:formatCode>0.00</c:formatCode>
                <c:ptCount val="5"/>
                <c:pt idx="0">
                  <c:v>39.600735</c:v>
                </c:pt>
                <c:pt idx="1">
                  <c:v>42.806677000000001</c:v>
                </c:pt>
                <c:pt idx="2">
                  <c:v>43.319032999999997</c:v>
                </c:pt>
                <c:pt idx="3">
                  <c:v>42.065975999999999</c:v>
                </c:pt>
                <c:pt idx="4">
                  <c:v>42.003424000000003</c:v>
                </c:pt>
              </c:numCache>
            </c:numRef>
          </c:val>
        </c:ser>
        <c:ser>
          <c:idx val="1"/>
          <c:order val="1"/>
          <c:tx>
            <c:strRef>
              <c:f>ienemumi!$A$50</c:f>
              <c:strCache>
                <c:ptCount val="1"/>
                <c:pt idx="0">
                  <c:v>Transferti kopā</c:v>
                </c:pt>
              </c:strCache>
            </c:strRef>
          </c:tx>
          <c:invertIfNegative val="0"/>
          <c:dLbls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ienemumi!$B$48:$F$48</c:f>
              <c:strCache>
                <c:ptCount val="5"/>
                <c:pt idx="0">
                  <c:v>2012.gads</c:v>
                </c:pt>
                <c:pt idx="1">
                  <c:v>2013.gads</c:v>
                </c:pt>
                <c:pt idx="2">
                  <c:v>2014.gads</c:v>
                </c:pt>
                <c:pt idx="3">
                  <c:v>2015.gads</c:v>
                </c:pt>
                <c:pt idx="4">
                  <c:v>2016.gads</c:v>
                </c:pt>
              </c:strCache>
            </c:strRef>
          </c:cat>
          <c:val>
            <c:numRef>
              <c:f>ienemumi!$B$50:$F$50</c:f>
              <c:numCache>
                <c:formatCode>0.00</c:formatCode>
                <c:ptCount val="5"/>
                <c:pt idx="0">
                  <c:v>28.673069999999999</c:v>
                </c:pt>
                <c:pt idx="1">
                  <c:v>33.313302</c:v>
                </c:pt>
                <c:pt idx="2">
                  <c:v>30.486142999999998</c:v>
                </c:pt>
                <c:pt idx="3">
                  <c:v>31.910339</c:v>
                </c:pt>
                <c:pt idx="4">
                  <c:v>26.848163</c:v>
                </c:pt>
              </c:numCache>
            </c:numRef>
          </c:val>
        </c:ser>
        <c:ser>
          <c:idx val="2"/>
          <c:order val="2"/>
          <c:tx>
            <c:strRef>
              <c:f>ienemumi!$A$51</c:f>
              <c:strCache>
                <c:ptCount val="1"/>
                <c:pt idx="0">
                  <c:v>Pārējie ieņēmumi kopā</c:v>
                </c:pt>
              </c:strCache>
            </c:strRef>
          </c:tx>
          <c:invertIfNegative val="0"/>
          <c:dLbls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ienemumi!$B$48:$F$48</c:f>
              <c:strCache>
                <c:ptCount val="5"/>
                <c:pt idx="0">
                  <c:v>2012.gads</c:v>
                </c:pt>
                <c:pt idx="1">
                  <c:v>2013.gads</c:v>
                </c:pt>
                <c:pt idx="2">
                  <c:v>2014.gads</c:v>
                </c:pt>
                <c:pt idx="3">
                  <c:v>2015.gads</c:v>
                </c:pt>
                <c:pt idx="4">
                  <c:v>2016.gads</c:v>
                </c:pt>
              </c:strCache>
            </c:strRef>
          </c:cat>
          <c:val>
            <c:numRef>
              <c:f>ienemumi!$B$51:$F$51</c:f>
              <c:numCache>
                <c:formatCode>0.00</c:formatCode>
                <c:ptCount val="5"/>
                <c:pt idx="0">
                  <c:v>3.5432329999999999</c:v>
                </c:pt>
                <c:pt idx="1">
                  <c:v>4.2554299999999996</c:v>
                </c:pt>
                <c:pt idx="2">
                  <c:v>3.763112</c:v>
                </c:pt>
                <c:pt idx="3">
                  <c:v>3.8606940000000001</c:v>
                </c:pt>
                <c:pt idx="4">
                  <c:v>3.3663889999999999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9"/>
        <c:gapDepth val="0"/>
        <c:shape val="box"/>
        <c:axId val="193365888"/>
        <c:axId val="193367424"/>
        <c:axId val="0"/>
      </c:bar3DChart>
      <c:catAx>
        <c:axId val="193365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lv-LV"/>
          </a:p>
        </c:txPr>
        <c:crossAx val="193367424"/>
        <c:crosses val="autoZero"/>
        <c:auto val="1"/>
        <c:lblAlgn val="ctr"/>
        <c:lblOffset val="100"/>
        <c:noMultiLvlLbl val="0"/>
      </c:catAx>
      <c:valAx>
        <c:axId val="193367424"/>
        <c:scaling>
          <c:orientation val="minMax"/>
          <c:max val="100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lv-LV"/>
          </a:p>
        </c:txPr>
        <c:crossAx val="193365888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lv-LV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lv-LV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8175720992622402"/>
          <c:y val="0.20557491289198607"/>
          <c:w val="0.68947015425888669"/>
          <c:h val="0.6515679442508710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diagram!$B$34</c:f>
              <c:strCache>
                <c:ptCount val="1"/>
                <c:pt idx="0">
                  <c:v>24282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1301192984679732E-2"/>
                  <c:y val="0.4067506195871856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3523978516769912E-4"/>
                  <c:y val="0.4193413628174527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6886938428471088E-3"/>
                  <c:y val="0.3541335381857755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0831603796004324E-2"/>
                  <c:y val="0.3134286262997613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807458926789081E-3"/>
                  <c:y val="0.2742348669830906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971883796215613E-2"/>
                  <c:y val="0.2658114077203764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0.2369334321014750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8.0482897384306813E-3"/>
                  <c:y val="0.2833914053426248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6.4829821717990272E-3"/>
                  <c:y val="0.1858304297328687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3219881145326851E-3"/>
                  <c:y val="9.7560975609756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ysClr val="window" lastClr="FFFFFF"/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diagram!$A$35:$A$44</c:f>
              <c:strCache>
                <c:ptCount val="10"/>
                <c:pt idx="0">
                  <c:v>2007.g.</c:v>
                </c:pt>
                <c:pt idx="1">
                  <c:v>2008.g.</c:v>
                </c:pt>
                <c:pt idx="2">
                  <c:v>2009.g.</c:v>
                </c:pt>
                <c:pt idx="3">
                  <c:v>2010.g. </c:v>
                </c:pt>
                <c:pt idx="4">
                  <c:v>2011.g.</c:v>
                </c:pt>
                <c:pt idx="5">
                  <c:v>2012.g.</c:v>
                </c:pt>
                <c:pt idx="6">
                  <c:v>2013.g.</c:v>
                </c:pt>
                <c:pt idx="7">
                  <c:v>2014.g.</c:v>
                </c:pt>
                <c:pt idx="8">
                  <c:v>2015.g.</c:v>
                </c:pt>
                <c:pt idx="9">
                  <c:v>2016.g.</c:v>
                </c:pt>
              </c:strCache>
            </c:strRef>
          </c:cat>
          <c:val>
            <c:numRef>
              <c:f>diagram!$B$35:$B$44</c:f>
              <c:numCache>
                <c:formatCode>0</c:formatCode>
                <c:ptCount val="10"/>
                <c:pt idx="0">
                  <c:v>35547</c:v>
                </c:pt>
                <c:pt idx="1">
                  <c:v>40681</c:v>
                </c:pt>
                <c:pt idx="2">
                  <c:v>28329</c:v>
                </c:pt>
                <c:pt idx="3">
                  <c:v>29746</c:v>
                </c:pt>
                <c:pt idx="4">
                  <c:v>31632</c:v>
                </c:pt>
                <c:pt idx="5">
                  <c:v>35594</c:v>
                </c:pt>
                <c:pt idx="6">
                  <c:v>38560</c:v>
                </c:pt>
                <c:pt idx="7">
                  <c:v>38962</c:v>
                </c:pt>
                <c:pt idx="8" formatCode="General">
                  <c:v>37796</c:v>
                </c:pt>
                <c:pt idx="9" formatCode="General">
                  <c:v>38491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axId val="200021504"/>
        <c:axId val="200023424"/>
      </c:barChart>
      <c:lineChart>
        <c:grouping val="standard"/>
        <c:varyColors val="0"/>
        <c:ser>
          <c:idx val="0"/>
          <c:order val="1"/>
          <c:tx>
            <c:strRef>
              <c:f>diagram!$C$34</c:f>
              <c:strCache>
                <c:ptCount val="1"/>
              </c:strCache>
            </c:strRef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diagram!$A$35:$A$44</c:f>
              <c:strCache>
                <c:ptCount val="10"/>
                <c:pt idx="0">
                  <c:v>2007.g.</c:v>
                </c:pt>
                <c:pt idx="1">
                  <c:v>2008.g.</c:v>
                </c:pt>
                <c:pt idx="2">
                  <c:v>2009.g.</c:v>
                </c:pt>
                <c:pt idx="3">
                  <c:v>2010.g. </c:v>
                </c:pt>
                <c:pt idx="4">
                  <c:v>2011.g.</c:v>
                </c:pt>
                <c:pt idx="5">
                  <c:v>2012.g.</c:v>
                </c:pt>
                <c:pt idx="6">
                  <c:v>2013.g.</c:v>
                </c:pt>
                <c:pt idx="7">
                  <c:v>2014.g.</c:v>
                </c:pt>
                <c:pt idx="8">
                  <c:v>2015.g.</c:v>
                </c:pt>
                <c:pt idx="9">
                  <c:v>2016.g.</c:v>
                </c:pt>
              </c:strCache>
            </c:strRef>
          </c:cat>
          <c:val>
            <c:numRef>
              <c:f>diagram!$C$35:$C$44</c:f>
              <c:numCache>
                <c:formatCode>0</c:formatCode>
                <c:ptCount val="10"/>
                <c:pt idx="0">
                  <c:v>146</c:v>
                </c:pt>
                <c:pt idx="1">
                  <c:v>114</c:v>
                </c:pt>
                <c:pt idx="2">
                  <c:v>70</c:v>
                </c:pt>
                <c:pt idx="3">
                  <c:v>105</c:v>
                </c:pt>
                <c:pt idx="4">
                  <c:v>106</c:v>
                </c:pt>
                <c:pt idx="5">
                  <c:v>113</c:v>
                </c:pt>
                <c:pt idx="6">
                  <c:v>108</c:v>
                </c:pt>
                <c:pt idx="7">
                  <c:v>101</c:v>
                </c:pt>
                <c:pt idx="8" formatCode="General">
                  <c:v>96</c:v>
                </c:pt>
                <c:pt idx="9" formatCode="General">
                  <c:v>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0033792"/>
        <c:axId val="200035328"/>
      </c:lineChart>
      <c:catAx>
        <c:axId val="20002150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  <c:crossAx val="20002342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00023424"/>
        <c:scaling>
          <c:orientation val="minMax"/>
          <c:max val="50000"/>
        </c:scaling>
        <c:delete val="0"/>
        <c:axPos val="l"/>
        <c:title>
          <c:tx>
            <c:rich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lv-LV" sz="1200" dirty="0"/>
                  <a:t>summa </a:t>
                </a:r>
                <a:r>
                  <a:rPr lang="lv-LV" sz="1200" dirty="0" err="1"/>
                  <a:t>tūkst.euro</a:t>
                </a:r>
                <a:endParaRPr lang="lv-LV" sz="1200" dirty="0"/>
              </a:p>
            </c:rich>
          </c:tx>
          <c:layout>
            <c:manualLayout>
              <c:xMode val="edge"/>
              <c:yMode val="edge"/>
              <c:x val="3.2193196271859861E-2"/>
              <c:y val="0.39372822299651566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  <c:crossAx val="200021504"/>
        <c:crosses val="autoZero"/>
        <c:crossBetween val="between"/>
        <c:majorUnit val="10000"/>
      </c:valAx>
      <c:catAx>
        <c:axId val="200033792"/>
        <c:scaling>
          <c:orientation val="minMax"/>
        </c:scaling>
        <c:delete val="1"/>
        <c:axPos val="b"/>
        <c:majorTickMark val="out"/>
        <c:minorTickMark val="none"/>
        <c:tickLblPos val="nextTo"/>
        <c:crossAx val="200035328"/>
        <c:crosses val="autoZero"/>
        <c:auto val="0"/>
        <c:lblAlgn val="ctr"/>
        <c:lblOffset val="100"/>
        <c:noMultiLvlLbl val="0"/>
      </c:catAx>
      <c:valAx>
        <c:axId val="200035328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lv-LV" sz="1200"/>
                  <a:t>izmaiņas pret iepriekšējo gadu (%)</a:t>
                </a:r>
              </a:p>
            </c:rich>
          </c:tx>
          <c:layout>
            <c:manualLayout>
              <c:xMode val="edge"/>
              <c:yMode val="edge"/>
              <c:x val="0.92756535092756842"/>
              <c:y val="0.2334494773519163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200033792"/>
        <c:crosses val="max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4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Lbls>
            <c:dLbl>
              <c:idx val="0"/>
              <c:layout>
                <c:manualLayout>
                  <c:x val="-0.12431488916626721"/>
                  <c:y val="1.753713303111372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1335717474867388E-2"/>
                  <c:y val="3.085883302287607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9.075364120537241E-2"/>
                  <c:y val="5.554115524602320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4.7913730796853632E-3"/>
                  <c:y val="-1.684749957194420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8.0622437386094398E-2"/>
                  <c:y val="-0.1556182268527483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5.6051031050083411E-2"/>
                  <c:y val="-0.1083776879639337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25639758249256062"/>
                  <c:y val="-0.1963301062742843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0.13669611118360517"/>
                  <c:y val="-0.1751485687841447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2.3384087750542001E-2"/>
                  <c:y val="7.988599267755042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solidFill>
                <a:schemeClr val="bg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lv-LV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[TAB_DIAGR_2015_01.xls]izdevumi!$A$15:$A$23</c:f>
              <c:strCache>
                <c:ptCount val="9"/>
                <c:pt idx="0">
                  <c:v>Vispārējie valdības dienesti</c:v>
                </c:pt>
                <c:pt idx="1">
                  <c:v>Sabiedriskā kārtība un drošība</c:v>
                </c:pt>
                <c:pt idx="2">
                  <c:v>Ekonomiskā darbība</c:v>
                </c:pt>
                <c:pt idx="3">
                  <c:v>Vides aizsardzība</c:v>
                </c:pt>
                <c:pt idx="4">
                  <c:v>Pašvaldības teritorijas un mājokļu apsaimniekošana</c:v>
                </c:pt>
                <c:pt idx="5">
                  <c:v>Veselība</c:v>
                </c:pt>
                <c:pt idx="6">
                  <c:v>Atpūta, kultūra un reliģija</c:v>
                </c:pt>
                <c:pt idx="7">
                  <c:v>Izglītība</c:v>
                </c:pt>
                <c:pt idx="8">
                  <c:v>Sociālā aizsardzība</c:v>
                </c:pt>
              </c:strCache>
            </c:strRef>
          </c:cat>
          <c:val>
            <c:numRef>
              <c:f>[TAB_DIAGR_2015_01.xls]izdevumi!$B$15:$B$23</c:f>
              <c:numCache>
                <c:formatCode>#,##0</c:formatCode>
                <c:ptCount val="9"/>
                <c:pt idx="0">
                  <c:v>5381131</c:v>
                </c:pt>
                <c:pt idx="1">
                  <c:v>1601639</c:v>
                </c:pt>
                <c:pt idx="2">
                  <c:v>8153646</c:v>
                </c:pt>
                <c:pt idx="3">
                  <c:v>2565165</c:v>
                </c:pt>
                <c:pt idx="4">
                  <c:v>9373951</c:v>
                </c:pt>
                <c:pt idx="5">
                  <c:v>191491</c:v>
                </c:pt>
                <c:pt idx="6">
                  <c:v>6753105</c:v>
                </c:pt>
                <c:pt idx="7">
                  <c:v>32881701</c:v>
                </c:pt>
                <c:pt idx="8">
                  <c:v>9487222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B w="82550"/>
    </a:sp3d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lv-LV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770584232526489"/>
          <c:y val="4.1817399943651114E-2"/>
          <c:w val="0.6367506561679791"/>
          <c:h val="0.8638260895354182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izdevumi!$A$36</c:f>
              <c:strCache>
                <c:ptCount val="1"/>
                <c:pt idx="0">
                  <c:v>Izglītība</c:v>
                </c:pt>
              </c:strCache>
            </c:strRef>
          </c:tx>
          <c:invertIfNegative val="0"/>
          <c:dLbls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izdevumi!$B$35:$F$35</c:f>
              <c:strCache>
                <c:ptCount val="5"/>
                <c:pt idx="0">
                  <c:v>2012.gads</c:v>
                </c:pt>
                <c:pt idx="1">
                  <c:v>2013.gads</c:v>
                </c:pt>
                <c:pt idx="2">
                  <c:v>2014.gads</c:v>
                </c:pt>
                <c:pt idx="3">
                  <c:v>2015,gads </c:v>
                </c:pt>
                <c:pt idx="4">
                  <c:v>2016.gads</c:v>
                </c:pt>
              </c:strCache>
            </c:strRef>
          </c:cat>
          <c:val>
            <c:numRef>
              <c:f>izdevumi!$B$36:$F$36</c:f>
              <c:numCache>
                <c:formatCode>0.00</c:formatCode>
                <c:ptCount val="5"/>
                <c:pt idx="0">
                  <c:v>31.767621999999999</c:v>
                </c:pt>
                <c:pt idx="1">
                  <c:v>39.557823999999997</c:v>
                </c:pt>
                <c:pt idx="2">
                  <c:v>35.211418999999999</c:v>
                </c:pt>
                <c:pt idx="3">
                  <c:v>35.113418000000003</c:v>
                </c:pt>
                <c:pt idx="4">
                  <c:v>32.881701</c:v>
                </c:pt>
              </c:numCache>
            </c:numRef>
          </c:val>
        </c:ser>
        <c:ser>
          <c:idx val="1"/>
          <c:order val="1"/>
          <c:tx>
            <c:strRef>
              <c:f>izdevumi!$A$37</c:f>
              <c:strCache>
                <c:ptCount val="1"/>
                <c:pt idx="0">
                  <c:v>Sociālā aizsardzība</c:v>
                </c:pt>
              </c:strCache>
            </c:strRef>
          </c:tx>
          <c:invertIfNegative val="0"/>
          <c:dLbls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izdevumi!$B$35:$F$35</c:f>
              <c:strCache>
                <c:ptCount val="5"/>
                <c:pt idx="0">
                  <c:v>2012.gads</c:v>
                </c:pt>
                <c:pt idx="1">
                  <c:v>2013.gads</c:v>
                </c:pt>
                <c:pt idx="2">
                  <c:v>2014.gads</c:v>
                </c:pt>
                <c:pt idx="3">
                  <c:v>2015,gads </c:v>
                </c:pt>
                <c:pt idx="4">
                  <c:v>2016.gads</c:v>
                </c:pt>
              </c:strCache>
            </c:strRef>
          </c:cat>
          <c:val>
            <c:numRef>
              <c:f>izdevumi!$B$37:$F$37</c:f>
              <c:numCache>
                <c:formatCode>0.00</c:formatCode>
                <c:ptCount val="5"/>
                <c:pt idx="0">
                  <c:v>8.2298559999999998</c:v>
                </c:pt>
                <c:pt idx="1">
                  <c:v>8.1713649999999998</c:v>
                </c:pt>
                <c:pt idx="2">
                  <c:v>8.0351900000000001</c:v>
                </c:pt>
                <c:pt idx="3">
                  <c:v>7.8853439999999999</c:v>
                </c:pt>
                <c:pt idx="4">
                  <c:v>9.4872219999999992</c:v>
                </c:pt>
              </c:numCache>
            </c:numRef>
          </c:val>
        </c:ser>
        <c:ser>
          <c:idx val="2"/>
          <c:order val="2"/>
          <c:tx>
            <c:strRef>
              <c:f>izdevumi!$A$38</c:f>
              <c:strCache>
                <c:ptCount val="1"/>
                <c:pt idx="0">
                  <c:v>Atpūta, kultūra un reliģija</c:v>
                </c:pt>
              </c:strCache>
            </c:strRef>
          </c:tx>
          <c:invertIfNegative val="0"/>
          <c:dLbls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izdevumi!$B$35:$F$35</c:f>
              <c:strCache>
                <c:ptCount val="5"/>
                <c:pt idx="0">
                  <c:v>2012.gads</c:v>
                </c:pt>
                <c:pt idx="1">
                  <c:v>2013.gads</c:v>
                </c:pt>
                <c:pt idx="2">
                  <c:v>2014.gads</c:v>
                </c:pt>
                <c:pt idx="3">
                  <c:v>2015,gads </c:v>
                </c:pt>
                <c:pt idx="4">
                  <c:v>2016.gads</c:v>
                </c:pt>
              </c:strCache>
            </c:strRef>
          </c:cat>
          <c:val>
            <c:numRef>
              <c:f>izdevumi!$B$38:$F$38</c:f>
              <c:numCache>
                <c:formatCode>0.00</c:formatCode>
                <c:ptCount val="5"/>
                <c:pt idx="0">
                  <c:v>8.9334100000000003</c:v>
                </c:pt>
                <c:pt idx="1">
                  <c:v>6.0400029999999996</c:v>
                </c:pt>
                <c:pt idx="2">
                  <c:v>5.5560739999999997</c:v>
                </c:pt>
                <c:pt idx="3">
                  <c:v>6.575348</c:v>
                </c:pt>
                <c:pt idx="4">
                  <c:v>6.7531049999999997</c:v>
                </c:pt>
              </c:numCache>
            </c:numRef>
          </c:val>
        </c:ser>
        <c:ser>
          <c:idx val="3"/>
          <c:order val="3"/>
          <c:tx>
            <c:strRef>
              <c:f>izdevumi!$A$39</c:f>
              <c:strCache>
                <c:ptCount val="1"/>
                <c:pt idx="0">
                  <c:v>Teritorijas apsaimniekošana un attīstība</c:v>
                </c:pt>
              </c:strCache>
            </c:strRef>
          </c:tx>
          <c:invertIfNegative val="0"/>
          <c:dLbls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izdevumi!$B$35:$F$35</c:f>
              <c:strCache>
                <c:ptCount val="5"/>
                <c:pt idx="0">
                  <c:v>2012.gads</c:v>
                </c:pt>
                <c:pt idx="1">
                  <c:v>2013.gads</c:v>
                </c:pt>
                <c:pt idx="2">
                  <c:v>2014.gads</c:v>
                </c:pt>
                <c:pt idx="3">
                  <c:v>2015,gads </c:v>
                </c:pt>
                <c:pt idx="4">
                  <c:v>2016.gads</c:v>
                </c:pt>
              </c:strCache>
            </c:strRef>
          </c:cat>
          <c:val>
            <c:numRef>
              <c:f>izdevumi!$B$39:$F$39</c:f>
              <c:numCache>
                <c:formatCode>0.00</c:formatCode>
                <c:ptCount val="5"/>
                <c:pt idx="0">
                  <c:v>22.687125000000002</c:v>
                </c:pt>
                <c:pt idx="1">
                  <c:v>31.356369000000001</c:v>
                </c:pt>
                <c:pt idx="2">
                  <c:v>28.145847</c:v>
                </c:pt>
                <c:pt idx="3">
                  <c:v>19.071601999999999</c:v>
                </c:pt>
                <c:pt idx="4">
                  <c:v>20.092762</c:v>
                </c:pt>
              </c:numCache>
            </c:numRef>
          </c:val>
        </c:ser>
        <c:ser>
          <c:idx val="4"/>
          <c:order val="4"/>
          <c:tx>
            <c:strRef>
              <c:f>izdevumi!$A$40</c:f>
              <c:strCache>
                <c:ptCount val="1"/>
                <c:pt idx="0">
                  <c:v>Pārējie izdevumi</c:v>
                </c:pt>
              </c:strCache>
            </c:strRef>
          </c:tx>
          <c:invertIfNegative val="0"/>
          <c:dLbls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izdevumi!$B$35:$F$35</c:f>
              <c:strCache>
                <c:ptCount val="5"/>
                <c:pt idx="0">
                  <c:v>2012.gads</c:v>
                </c:pt>
                <c:pt idx="1">
                  <c:v>2013.gads</c:v>
                </c:pt>
                <c:pt idx="2">
                  <c:v>2014.gads</c:v>
                </c:pt>
                <c:pt idx="3">
                  <c:v>2015,gads </c:v>
                </c:pt>
                <c:pt idx="4">
                  <c:v>2016.gads</c:v>
                </c:pt>
              </c:strCache>
            </c:strRef>
          </c:cat>
          <c:val>
            <c:numRef>
              <c:f>izdevumi!$B$40:$F$40</c:f>
              <c:numCache>
                <c:formatCode>0.00</c:formatCode>
                <c:ptCount val="5"/>
                <c:pt idx="0">
                  <c:v>6.0486380000000004</c:v>
                </c:pt>
                <c:pt idx="1">
                  <c:v>6.1929080000000001</c:v>
                </c:pt>
                <c:pt idx="2">
                  <c:v>5.6855900000000004</c:v>
                </c:pt>
                <c:pt idx="3">
                  <c:v>5.3746049999999999</c:v>
                </c:pt>
                <c:pt idx="4">
                  <c:v>7.1742610000000004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gapDepth val="124"/>
        <c:shape val="box"/>
        <c:axId val="226079104"/>
        <c:axId val="226080640"/>
        <c:axId val="0"/>
      </c:bar3DChart>
      <c:catAx>
        <c:axId val="226079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lv-LV"/>
          </a:p>
        </c:txPr>
        <c:crossAx val="226080640"/>
        <c:crosses val="autoZero"/>
        <c:auto val="1"/>
        <c:lblAlgn val="ctr"/>
        <c:lblOffset val="100"/>
        <c:noMultiLvlLbl val="0"/>
      </c:catAx>
      <c:valAx>
        <c:axId val="226080640"/>
        <c:scaling>
          <c:orientation val="minMax"/>
          <c:max val="100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lv-LV"/>
          </a:p>
        </c:txPr>
        <c:crossAx val="226079104"/>
        <c:crosses val="autoZero"/>
        <c:crossBetween val="between"/>
        <c:majorUnit val="20"/>
        <c:minorUnit val="2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5278980752405944"/>
          <c:y val="0.11205367496265539"/>
          <c:w val="0.23085214348206473"/>
          <c:h val="0.79031688835505731"/>
        </c:manualLayout>
      </c:layout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lv-LV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lv-LV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0013661202185792"/>
          <c:y val="0.17272790901137358"/>
          <c:w val="0.68647540983606559"/>
          <c:h val="0.6121230235648187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diagram!$A$135</c:f>
              <c:strCache>
                <c:ptCount val="1"/>
                <c:pt idx="0">
                  <c:v>gada ieņēmumi (bez mērķdotācijām)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diagram!$B$134:$G$134</c:f>
              <c:strCache>
                <c:ptCount val="6"/>
                <c:pt idx="0">
                  <c:v>2013.g.</c:v>
                </c:pt>
                <c:pt idx="1">
                  <c:v>2014.g.</c:v>
                </c:pt>
                <c:pt idx="2">
                  <c:v>2015.g.</c:v>
                </c:pt>
                <c:pt idx="3">
                  <c:v>2016.g.</c:v>
                </c:pt>
                <c:pt idx="4">
                  <c:v>2017.g.</c:v>
                </c:pt>
                <c:pt idx="5">
                  <c:v>2018.g.</c:v>
                </c:pt>
              </c:strCache>
            </c:strRef>
          </c:cat>
          <c:val>
            <c:numRef>
              <c:f>diagram!$B$135:$G$135</c:f>
              <c:numCache>
                <c:formatCode>General</c:formatCode>
                <c:ptCount val="6"/>
              </c:numCache>
            </c:numRef>
          </c:val>
        </c:ser>
        <c:ser>
          <c:idx val="0"/>
          <c:order val="1"/>
          <c:tx>
            <c:strRef>
              <c:f>diagram!$A$136</c:f>
              <c:strCache>
                <c:ptCount val="1"/>
              </c:strCache>
            </c:strRef>
          </c:tx>
          <c:spPr>
            <a:gradFill flip="none" rotWithShape="1">
              <a:gsLst>
                <a:gs pos="87000">
                  <a:schemeClr val="tx2">
                    <a:lumMod val="60000"/>
                    <a:lumOff val="40000"/>
                  </a:schemeClr>
                </a:gs>
                <a:gs pos="80000">
                  <a:srgbClr val="0047FF">
                    <a:lumMod val="74000"/>
                    <a:lumOff val="26000"/>
                    <a:alpha val="87000"/>
                  </a:srgbClr>
                </a:gs>
              </a:gsLst>
              <a:lin ang="5400000" scaled="0"/>
              <a:tileRect r="-100000" b="-100000"/>
            </a:gra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2"/>
            <c:invertIfNegative val="0"/>
            <c:bubble3D val="0"/>
            <c:spPr>
              <a:gradFill>
                <a:gsLst>
                  <a:gs pos="87000">
                    <a:schemeClr val="tx2">
                      <a:lumMod val="60000"/>
                      <a:lumOff val="40000"/>
                    </a:schemeClr>
                  </a:gs>
                  <a:gs pos="80000">
                    <a:srgbClr val="0047FF">
                      <a:lumMod val="74000"/>
                      <a:lumOff val="26000"/>
                      <a:alpha val="87000"/>
                    </a:srgbClr>
                  </a:gs>
                </a:gsLst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cat>
            <c:strRef>
              <c:f>diagram!$B$134:$G$134</c:f>
              <c:strCache>
                <c:ptCount val="6"/>
                <c:pt idx="0">
                  <c:v>2013.g.</c:v>
                </c:pt>
                <c:pt idx="1">
                  <c:v>2014.g.</c:v>
                </c:pt>
                <c:pt idx="2">
                  <c:v>2015.g.</c:v>
                </c:pt>
                <c:pt idx="3">
                  <c:v>2016.g.</c:v>
                </c:pt>
                <c:pt idx="4">
                  <c:v>2017.g.</c:v>
                </c:pt>
                <c:pt idx="5">
                  <c:v>2018.g.</c:v>
                </c:pt>
              </c:strCache>
            </c:strRef>
          </c:cat>
          <c:val>
            <c:numRef>
              <c:f>diagram!$B$136:$G$136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2"/>
        <c:axId val="171940864"/>
        <c:axId val="172156032"/>
      </c:barChart>
      <c:lineChart>
        <c:grouping val="standard"/>
        <c:varyColors val="0"/>
        <c:ser>
          <c:idx val="2"/>
          <c:order val="2"/>
          <c:tx>
            <c:strRef>
              <c:f>diagram!$A$137</c:f>
              <c:strCache>
                <c:ptCount val="1"/>
                <c:pt idx="0">
                  <c:v>saistību apjoms (%)</c:v>
                </c:pt>
              </c:strCache>
            </c:strRef>
          </c:tx>
          <c:spPr>
            <a:ln w="12700">
              <a:solidFill>
                <a:schemeClr val="tx2">
                  <a:lumMod val="50000"/>
                </a:schemeClr>
              </a:solidFill>
              <a:prstDash val="solid"/>
            </a:ln>
          </c:spPr>
          <c:marker>
            <c:symbol val="triangle"/>
            <c:size val="5"/>
            <c:spPr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5.6977146149414251E-2"/>
                  <c:y val="-4.04040404040404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6585365853658534E-2"/>
                  <c:y val="-4.84848484848484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4782024198194735E-2"/>
                  <c:y val="-4.84848484848484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246623135522694E-2"/>
                  <c:y val="-5.25252525252524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2116541834709684E-2"/>
                  <c:y val="-4.04040404040404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6256321618334293E-2"/>
                  <c:y val="-5.65656565656565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6.2841530054644809E-2"/>
                  <c:y val="5.25252525252525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>
                  <a:lumMod val="95000"/>
                </a:schemeClr>
              </a:solidFill>
              <a:ln>
                <a:solidFill>
                  <a:srgbClr val="000000"/>
                </a:solidFill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diagram!$B$134:$G$134</c:f>
              <c:strCache>
                <c:ptCount val="6"/>
                <c:pt idx="0">
                  <c:v>2013.g.</c:v>
                </c:pt>
                <c:pt idx="1">
                  <c:v>2014.g.</c:v>
                </c:pt>
                <c:pt idx="2">
                  <c:v>2015.g.</c:v>
                </c:pt>
                <c:pt idx="3">
                  <c:v>2016.g.</c:v>
                </c:pt>
                <c:pt idx="4">
                  <c:v>2017.g.</c:v>
                </c:pt>
                <c:pt idx="5">
                  <c:v>2018.g.</c:v>
                </c:pt>
              </c:strCache>
            </c:strRef>
          </c:cat>
          <c:val>
            <c:numRef>
              <c:f>diagram!$B$137:$G$137</c:f>
              <c:numCache>
                <c:formatCode>General</c:formatCode>
                <c:ptCount val="6"/>
                <c:pt idx="0">
                  <c:v>12.65</c:v>
                </c:pt>
                <c:pt idx="1">
                  <c:v>9.7100000000000009</c:v>
                </c:pt>
                <c:pt idx="2">
                  <c:v>8.41</c:v>
                </c:pt>
                <c:pt idx="3">
                  <c:v>8.8699999999999992</c:v>
                </c:pt>
                <c:pt idx="4">
                  <c:v>8.92</c:v>
                </c:pt>
                <c:pt idx="5">
                  <c:v>7.65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diagram!$A$138</c:f>
              <c:strCache>
                <c:ptCount val="1"/>
                <c:pt idx="0">
                  <c:v>saistību robeža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cat>
            <c:strRef>
              <c:f>diagram!$B$134:$G$134</c:f>
              <c:strCache>
                <c:ptCount val="6"/>
                <c:pt idx="0">
                  <c:v>2013.g.</c:v>
                </c:pt>
                <c:pt idx="1">
                  <c:v>2014.g.</c:v>
                </c:pt>
                <c:pt idx="2">
                  <c:v>2015.g.</c:v>
                </c:pt>
                <c:pt idx="3">
                  <c:v>2016.g.</c:v>
                </c:pt>
                <c:pt idx="4">
                  <c:v>2017.g.</c:v>
                </c:pt>
                <c:pt idx="5">
                  <c:v>2018.g.</c:v>
                </c:pt>
              </c:strCache>
            </c:strRef>
          </c:cat>
          <c:val>
            <c:numRef>
              <c:f>diagram!$B$138:$G$138</c:f>
              <c:numCache>
                <c:formatCode>General</c:formatCode>
                <c:ptCount val="6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  <c:pt idx="5">
                  <c:v>20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2157952"/>
        <c:axId val="172425984"/>
      </c:lineChart>
      <c:catAx>
        <c:axId val="17194086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  <c:crossAx val="17215603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72156032"/>
        <c:scaling>
          <c:orientation val="minMax"/>
          <c:max val="8000000"/>
        </c:scaling>
        <c:delete val="0"/>
        <c:axPos val="l"/>
        <c:title>
          <c:tx>
            <c:rich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lv-LV" sz="1200"/>
                  <a:t>saistības (euro)</a:t>
                </a:r>
              </a:p>
            </c:rich>
          </c:tx>
          <c:layout>
            <c:manualLayout>
              <c:xMode val="edge"/>
              <c:yMode val="edge"/>
              <c:x val="3.2786953460085783E-2"/>
              <c:y val="0.3090918635170603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  <c:crossAx val="171940864"/>
        <c:crosses val="autoZero"/>
        <c:crossBetween val="between"/>
        <c:majorUnit val="2000000"/>
      </c:valAx>
      <c:catAx>
        <c:axId val="172157952"/>
        <c:scaling>
          <c:orientation val="minMax"/>
        </c:scaling>
        <c:delete val="1"/>
        <c:axPos val="b"/>
        <c:majorTickMark val="out"/>
        <c:minorTickMark val="none"/>
        <c:tickLblPos val="nextTo"/>
        <c:crossAx val="172425984"/>
        <c:crosses val="autoZero"/>
        <c:auto val="0"/>
        <c:lblAlgn val="ctr"/>
        <c:lblOffset val="100"/>
        <c:noMultiLvlLbl val="0"/>
      </c:catAx>
      <c:valAx>
        <c:axId val="172425984"/>
        <c:scaling>
          <c:orientation val="minMax"/>
          <c:max val="25"/>
          <c:min val="0"/>
        </c:scaling>
        <c:delete val="0"/>
        <c:axPos val="r"/>
        <c:title>
          <c:tx>
            <c:rich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lv-LV" sz="1200"/>
                  <a:t>saistības (%)</a:t>
                </a:r>
              </a:p>
            </c:rich>
          </c:tx>
          <c:layout>
            <c:manualLayout>
              <c:xMode val="edge"/>
              <c:yMode val="edge"/>
              <c:x val="0.92622943473529229"/>
              <c:y val="0.3878800604469895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  <c:crossAx val="172157952"/>
        <c:crosses val="max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A491E6-FEF3-488F-9C02-64E2B734810E}" type="datetimeFigureOut">
              <a:rPr lang="lv-LV" smtClean="0"/>
              <a:t>27.01.2016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7B81D3-05FF-476F-BEC1-64F76F817CA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44874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B81D3-05FF-476F-BEC1-64F76F817CA8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33524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B81D3-05FF-476F-BEC1-64F76F817CA8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7271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9D7B6B5-95A4-4D54-9A27-C933FCDC1302}" type="datetimeFigureOut">
              <a:rPr lang="lv-LV" smtClean="0"/>
              <a:t>27.01.2016</a:t>
            </a:fld>
            <a:endParaRPr lang="lv-LV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lv-LV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A607B59-3020-4124-AC4E-A76B359A275C}" type="slidenum">
              <a:rPr lang="lv-LV" smtClean="0"/>
              <a:t>‹#›</a:t>
            </a:fld>
            <a:endParaRPr lang="lv-LV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B6B5-95A4-4D54-9A27-C933FCDC1302}" type="datetimeFigureOut">
              <a:rPr lang="lv-LV" smtClean="0"/>
              <a:t>27.01.2016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7B59-3020-4124-AC4E-A76B359A275C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B6B5-95A4-4D54-9A27-C933FCDC1302}" type="datetimeFigureOut">
              <a:rPr lang="lv-LV" smtClean="0"/>
              <a:t>27.01.2016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7B59-3020-4124-AC4E-A76B359A275C}" type="slidenum">
              <a:rPr lang="lv-LV" smtClean="0"/>
              <a:t>‹#›</a:t>
            </a:fld>
            <a:endParaRPr lang="lv-LV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B6B5-95A4-4D54-9A27-C933FCDC1302}" type="datetimeFigureOut">
              <a:rPr lang="lv-LV" smtClean="0"/>
              <a:t>27.01.2016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7B59-3020-4124-AC4E-A76B359A275C}" type="slidenum">
              <a:rPr lang="lv-LV" smtClean="0"/>
              <a:t>‹#›</a:t>
            </a:fld>
            <a:endParaRPr lang="lv-LV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9D7B6B5-95A4-4D54-9A27-C933FCDC1302}" type="datetimeFigureOut">
              <a:rPr lang="lv-LV" smtClean="0"/>
              <a:t>27.01.2016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A607B59-3020-4124-AC4E-A76B359A275C}" type="slidenum">
              <a:rPr lang="lv-LV" smtClean="0"/>
              <a:t>‹#›</a:t>
            </a:fld>
            <a:endParaRPr lang="lv-LV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B6B5-95A4-4D54-9A27-C933FCDC1302}" type="datetimeFigureOut">
              <a:rPr lang="lv-LV" smtClean="0"/>
              <a:t>27.01.2016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7B59-3020-4124-AC4E-A76B359A275C}" type="slidenum">
              <a:rPr lang="lv-LV" smtClean="0"/>
              <a:t>‹#›</a:t>
            </a:fld>
            <a:endParaRPr lang="lv-LV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B6B5-95A4-4D54-9A27-C933FCDC1302}" type="datetimeFigureOut">
              <a:rPr lang="lv-LV" smtClean="0"/>
              <a:t>27.01.2016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7B59-3020-4124-AC4E-A76B359A275C}" type="slidenum">
              <a:rPr lang="lv-LV" smtClean="0"/>
              <a:t>‹#›</a:t>
            </a:fld>
            <a:endParaRPr lang="lv-LV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B6B5-95A4-4D54-9A27-C933FCDC1302}" type="datetimeFigureOut">
              <a:rPr lang="lv-LV" smtClean="0"/>
              <a:t>27.01.2016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7B59-3020-4124-AC4E-A76B359A275C}" type="slidenum">
              <a:rPr lang="lv-LV" smtClean="0"/>
              <a:t>‹#›</a:t>
            </a:fld>
            <a:endParaRPr lang="lv-LV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B6B5-95A4-4D54-9A27-C933FCDC1302}" type="datetimeFigureOut">
              <a:rPr lang="lv-LV" smtClean="0"/>
              <a:t>27.01.2016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7B59-3020-4124-AC4E-A76B359A275C}" type="slidenum">
              <a:rPr lang="lv-LV" smtClean="0"/>
              <a:t>‹#›</a:t>
            </a:fld>
            <a:endParaRPr lang="lv-LV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B6B5-95A4-4D54-9A27-C933FCDC1302}" type="datetimeFigureOut">
              <a:rPr lang="lv-LV" smtClean="0"/>
              <a:t>27.01.2016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7B59-3020-4124-AC4E-A76B359A275C}" type="slidenum">
              <a:rPr lang="lv-LV" smtClean="0"/>
              <a:t>‹#›</a:t>
            </a:fld>
            <a:endParaRPr lang="lv-LV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B6B5-95A4-4D54-9A27-C933FCDC1302}" type="datetimeFigureOut">
              <a:rPr lang="lv-LV" smtClean="0"/>
              <a:t>27.01.2016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7B59-3020-4124-AC4E-A76B359A275C}" type="slidenum">
              <a:rPr lang="lv-LV" smtClean="0"/>
              <a:t>‹#›</a:t>
            </a:fld>
            <a:endParaRPr lang="lv-LV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9D7B6B5-95A4-4D54-9A27-C933FCDC1302}" type="datetimeFigureOut">
              <a:rPr lang="lv-LV" smtClean="0"/>
              <a:t>27.01.2016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lv-LV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A607B59-3020-4124-AC4E-A76B359A275C}" type="slidenum">
              <a:rPr lang="lv-LV" smtClean="0"/>
              <a:t>‹#›</a:t>
            </a:fld>
            <a:endParaRPr lang="lv-LV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Daugavpils pilsētas budžets 2016.gadam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 smtClean="0"/>
              <a:t>2016.gada 28.janvārī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9213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4000" dirty="0" smtClean="0"/>
              <a:t>Paldies!</a:t>
            </a:r>
            <a:endParaRPr lang="lv-LV" sz="4000" dirty="0"/>
          </a:p>
        </p:txBody>
      </p:sp>
    </p:spTree>
    <p:extLst>
      <p:ext uri="{BB962C8B-B14F-4D97-AF65-F5344CB8AC3E}">
        <p14:creationId xmlns:p14="http://schemas.microsoft.com/office/powerpoint/2010/main" val="54914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64096"/>
          </a:xfrm>
        </p:spPr>
        <p:txBody>
          <a:bodyPr>
            <a:normAutofit fontScale="90000"/>
          </a:bodyPr>
          <a:lstStyle/>
          <a:p>
            <a:r>
              <a:rPr lang="lv-LV" dirty="0" smtClean="0"/>
              <a:t>Kopbudžets 2016</a:t>
            </a:r>
            <a:endParaRPr lang="lv-LV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22335846"/>
              </p:ext>
            </p:extLst>
          </p:nvPr>
        </p:nvGraphicFramePr>
        <p:xfrm>
          <a:off x="457200" y="1268757"/>
          <a:ext cx="6059017" cy="2952330"/>
        </p:xfrm>
        <a:graphic>
          <a:graphicData uri="http://schemas.openxmlformats.org/drawingml/2006/table">
            <a:tbl>
              <a:tblPr/>
              <a:tblGrid>
                <a:gridCol w="2253405"/>
                <a:gridCol w="997299"/>
                <a:gridCol w="898669"/>
                <a:gridCol w="892037"/>
                <a:gridCol w="1017607"/>
              </a:tblGrid>
              <a:tr h="6326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</a:rPr>
                        <a:t>Rādītāji</a:t>
                      </a:r>
                      <a:endParaRPr lang="lv-LV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</a:rPr>
                        <a:t>Pamatbudžets</a:t>
                      </a:r>
                      <a:endParaRPr lang="lv-LV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Speciālais budžets</a:t>
                      </a:r>
                      <a:endParaRPr lang="lv-LV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Ziedojumi un dāvinājumi</a:t>
                      </a:r>
                      <a:endParaRPr lang="lv-LV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Kopbudžets</a:t>
                      </a:r>
                      <a:endParaRPr lang="lv-LV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7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Resursi izdevumu segšanai (kopā)</a:t>
                      </a:r>
                      <a:endParaRPr lang="lv-LV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80 812 539</a:t>
                      </a:r>
                      <a:endParaRPr lang="lv-LV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2 395 288</a:t>
                      </a:r>
                      <a:endParaRPr lang="lv-LV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23 443</a:t>
                      </a:r>
                      <a:endParaRPr lang="lv-LV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83 231 270</a:t>
                      </a:r>
                      <a:endParaRPr lang="lv-LV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7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Naudas līdzekļu atlikums gada sākumā</a:t>
                      </a:r>
                      <a:endParaRPr lang="lv-LV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8 300 853</a:t>
                      </a:r>
                      <a:endParaRPr lang="lv-LV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19 657</a:t>
                      </a:r>
                      <a:endParaRPr lang="lv-LV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23 443</a:t>
                      </a:r>
                      <a:endParaRPr lang="lv-LV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8 343 953</a:t>
                      </a:r>
                      <a:endParaRPr lang="lv-LV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Ieņēmumi</a:t>
                      </a:r>
                      <a:endParaRPr lang="lv-LV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72 217 976</a:t>
                      </a:r>
                      <a:endParaRPr lang="lv-LV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2 375 631</a:t>
                      </a:r>
                      <a:endParaRPr lang="lv-LV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lv-LV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74 593 607</a:t>
                      </a:r>
                      <a:endParaRPr lang="lv-LV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Saņemtie aizņēmumi</a:t>
                      </a:r>
                      <a:endParaRPr lang="lv-LV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293 710</a:t>
                      </a:r>
                      <a:endParaRPr lang="lv-LV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lv-LV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lv-LV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293 710</a:t>
                      </a:r>
                      <a:endParaRPr lang="lv-LV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7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Kopbudžeta izdevumi, saistības, ieguldījumi (kopā)</a:t>
                      </a:r>
                      <a:endParaRPr lang="lv-LV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80 812 539</a:t>
                      </a:r>
                      <a:endParaRPr lang="lv-LV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2 395 288</a:t>
                      </a:r>
                      <a:endParaRPr lang="lv-LV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23 443</a:t>
                      </a:r>
                      <a:endParaRPr lang="lv-LV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83 231 270</a:t>
                      </a:r>
                      <a:endParaRPr lang="lv-LV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Izdevumi</a:t>
                      </a:r>
                      <a:endParaRPr lang="lv-LV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76 389 051</a:t>
                      </a:r>
                      <a:endParaRPr lang="lv-LV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2 395 288</a:t>
                      </a:r>
                      <a:endParaRPr lang="lv-LV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23 443</a:t>
                      </a:r>
                      <a:endParaRPr lang="lv-LV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78 807 782</a:t>
                      </a:r>
                      <a:endParaRPr lang="lv-LV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Aizņēmumu un līzingu atmaksa</a:t>
                      </a:r>
                      <a:endParaRPr lang="lv-LV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152 900</a:t>
                      </a:r>
                      <a:endParaRPr lang="lv-LV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lv-LV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lv-LV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152 900</a:t>
                      </a:r>
                      <a:endParaRPr lang="lv-LV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Ieguldījumi pamatkapitālā</a:t>
                      </a:r>
                      <a:endParaRPr lang="lv-LV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4 270 588</a:t>
                      </a:r>
                      <a:endParaRPr lang="lv-LV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lv-LV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lv-LV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4 270 588</a:t>
                      </a:r>
                      <a:endParaRPr lang="lv-LV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0" marR="4477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3" name="Picture 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365104"/>
            <a:ext cx="4041775" cy="1937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823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Pamatbudžeta ieņēmumi – 72217976 </a:t>
            </a:r>
            <a:r>
              <a:rPr lang="lv-LV" i="1" dirty="0" err="1" smtClean="0"/>
              <a:t>euro</a:t>
            </a:r>
            <a:endParaRPr lang="lv-LV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632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Iedzīvotāju ienākuma nodoklis – 53.3% pašvaldības pamatbudžetā</a:t>
            </a:r>
            <a:endParaRPr lang="lv-LV" dirty="0"/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98636049"/>
              </p:ext>
            </p:extLst>
          </p:nvPr>
        </p:nvGraphicFramePr>
        <p:xfrm>
          <a:off x="467544" y="126876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475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Pamatbudžeta izdevumu struktūra </a:t>
            </a:r>
            <a:endParaRPr lang="lv-LV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033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Pamatbudžeta izdevumi – 76389051 </a:t>
            </a:r>
            <a:r>
              <a:rPr lang="lv-LV" i="1" dirty="0" err="1" smtClean="0"/>
              <a:t>euro</a:t>
            </a:r>
            <a:endParaRPr lang="lv-LV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18877751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4890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Pamatbudžeta izdevumi</a:t>
            </a:r>
            <a:endParaRPr lang="lv-LV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86644460"/>
              </p:ext>
            </p:extLst>
          </p:nvPr>
        </p:nvGraphicFramePr>
        <p:xfrm>
          <a:off x="467544" y="1556796"/>
          <a:ext cx="8280920" cy="4479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230"/>
                <a:gridCol w="2070230"/>
                <a:gridCol w="2070230"/>
                <a:gridCol w="2070230"/>
              </a:tblGrid>
              <a:tr h="396326"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2015.gada plāns (apstiprinot budžetu) </a:t>
                      </a:r>
                      <a:r>
                        <a:rPr lang="lv-LV" sz="13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euro</a:t>
                      </a:r>
                      <a:endParaRPr lang="lv-LV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2016.gada plāns, </a:t>
                      </a:r>
                      <a:r>
                        <a:rPr lang="lv-LV" sz="13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euro</a:t>
                      </a:r>
                      <a:endParaRPr lang="lv-LV" sz="1300" b="0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endParaRPr lang="lv-LV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2016.g.izmaiņas </a:t>
                      </a:r>
                      <a:r>
                        <a:rPr lang="lv-L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pret iepriekšējo </a:t>
                      </a:r>
                      <a:r>
                        <a:rPr lang="lv-LV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gadu. </a:t>
                      </a:r>
                      <a:r>
                        <a:rPr lang="lv-LV" sz="13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euro</a:t>
                      </a:r>
                      <a:r>
                        <a:rPr lang="lv-LV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lv-LV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6326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Vispārējie valdības dienesti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5 311 739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5 381 131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69 392</a:t>
                      </a:r>
                    </a:p>
                  </a:txBody>
                  <a:tcPr marL="0" marR="0" marT="0" marB="0" anchor="b"/>
                </a:tc>
              </a:tr>
              <a:tr h="456047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Sabiedriskā kārtība un drošība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1 311 425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1 601 639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290 214</a:t>
                      </a:r>
                    </a:p>
                  </a:txBody>
                  <a:tcPr marL="0" marR="0" marT="0" marB="0" anchor="b"/>
                </a:tc>
              </a:tr>
              <a:tr h="396326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Ekonomiskā darbība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10 098 219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8 153 646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-1 944 573</a:t>
                      </a:r>
                    </a:p>
                  </a:txBody>
                  <a:tcPr marL="0" marR="0" marT="0" marB="0" anchor="b"/>
                </a:tc>
              </a:tr>
              <a:tr h="396326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Vides aizsardzība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2 847 835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2 565 165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-282 670</a:t>
                      </a:r>
                    </a:p>
                  </a:txBody>
                  <a:tcPr marL="0" marR="0" marT="0" marB="0" anchor="b"/>
                </a:tc>
              </a:tr>
              <a:tr h="456047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Pašvaldības teritorijas un mājokļu apsaimniekošana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7 268 441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9 373 951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2 105 510</a:t>
                      </a:r>
                    </a:p>
                  </a:txBody>
                  <a:tcPr marL="0" marR="0" marT="0" marB="0" anchor="b"/>
                </a:tc>
              </a:tr>
              <a:tr h="396326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Veselība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209 083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191 491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-17 592</a:t>
                      </a:r>
                    </a:p>
                  </a:txBody>
                  <a:tcPr marL="0" marR="0" marT="0" marB="0" anchor="b"/>
                </a:tc>
              </a:tr>
              <a:tr h="396326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Atpūta, kultūra un reliģija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7 390 248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6 753 105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-637 143</a:t>
                      </a:r>
                    </a:p>
                  </a:txBody>
                  <a:tcPr marL="0" marR="0" marT="0" marB="0" anchor="b"/>
                </a:tc>
              </a:tr>
              <a:tr h="396326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Izglītība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32 626 855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32 881 701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254 846</a:t>
                      </a:r>
                    </a:p>
                  </a:txBody>
                  <a:tcPr marL="0" marR="0" marT="0" marB="0" anchor="b"/>
                </a:tc>
              </a:tr>
              <a:tr h="396326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Sociālā aizsardzība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8 592 932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9 487 222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894 290</a:t>
                      </a:r>
                    </a:p>
                  </a:txBody>
                  <a:tcPr marL="0" marR="0" marT="0" marB="0" anchor="b"/>
                </a:tc>
              </a:tr>
              <a:tr h="396326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Izdevumi kopā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75 656 777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76 389 051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732 274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1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Speciālā budžeta izdevumi -</a:t>
            </a:r>
            <a:r>
              <a:rPr lang="lv-LV" dirty="0" smtClean="0"/>
              <a:t>2395288 </a:t>
            </a:r>
            <a:r>
              <a:rPr lang="lv-LV" i="1" dirty="0" err="1"/>
              <a:t>euro</a:t>
            </a:r>
            <a:endParaRPr lang="lv-LV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676409801"/>
              </p:ext>
            </p:extLst>
          </p:nvPr>
        </p:nvGraphicFramePr>
        <p:xfrm>
          <a:off x="2771775" y="3068961"/>
          <a:ext cx="5902324" cy="324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73"/>
                <a:gridCol w="1296144"/>
                <a:gridCol w="1224136"/>
                <a:gridCol w="1149771"/>
              </a:tblGrid>
              <a:tr h="766783">
                <a:tc>
                  <a:txBody>
                    <a:bodyPr/>
                    <a:lstStyle/>
                    <a:p>
                      <a:endParaRPr lang="lv-LV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2015.gada plāns (apstiprinot budžetu) </a:t>
                      </a:r>
                      <a:r>
                        <a:rPr lang="lv-LV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euro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2016.gada plāns, </a:t>
                      </a:r>
                      <a:r>
                        <a:rPr lang="lv-LV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euro</a:t>
                      </a:r>
                      <a:endParaRPr lang="lv-LV" sz="1200" b="0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2016.g.izmaiņas </a:t>
                      </a:r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pret iepriekšējo </a:t>
                      </a:r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gadu. </a:t>
                      </a:r>
                      <a:r>
                        <a:rPr lang="lv-LV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euro</a:t>
                      </a:r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387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Autoceļu (ielu) fonda līdzekļi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1 577 829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1 702 195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124 366</a:t>
                      </a:r>
                    </a:p>
                  </a:txBody>
                  <a:tcPr marL="0" marR="0" marT="0" marB="0" anchor="ctr"/>
                </a:tc>
              </a:tr>
              <a:tr h="4738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Dabas resursu nodoklis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273 055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244 856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-28 199</a:t>
                      </a:r>
                    </a:p>
                  </a:txBody>
                  <a:tcPr marL="0" marR="0" marT="0" marB="0" anchor="ctr"/>
                </a:tc>
              </a:tr>
              <a:tr h="47387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Mērķdotācijas regulārajiem pasažieru pārvadājumiem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425 084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422 746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-2 338</a:t>
                      </a:r>
                    </a:p>
                  </a:txBody>
                  <a:tcPr marL="0" marR="0" marT="0" marB="0" anchor="ctr"/>
                </a:tc>
              </a:tr>
              <a:tr h="584229"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Pārējie speciālā budžeta īpašiem mērķiem iezīmētie līdzekļi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73 696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25 491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-48 205</a:t>
                      </a:r>
                    </a:p>
                  </a:txBody>
                  <a:tcPr marL="0" marR="0" marT="0" marB="0" anchor="ctr"/>
                </a:tc>
              </a:tr>
              <a:tr h="47387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Izdevumi kopā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2 349 664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2 395 288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45 624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68760"/>
            <a:ext cx="4474840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371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Saistības</a:t>
            </a:r>
            <a:endParaRPr lang="lv-LV" dirty="0"/>
          </a:p>
        </p:txBody>
      </p:sp>
      <p:graphicFrame>
        <p:nvGraphicFramePr>
          <p:cNvPr id="4" name="Диаграмма 9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58530229"/>
              </p:ext>
            </p:extLst>
          </p:nvPr>
        </p:nvGraphicFramePr>
        <p:xfrm>
          <a:off x="467544" y="126876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15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141</TotalTime>
  <Words>411</Words>
  <Application>Microsoft Office PowerPoint</Application>
  <PresentationFormat>On-screen Show (4:3)</PresentationFormat>
  <Paragraphs>153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Origin</vt:lpstr>
      <vt:lpstr>Daugavpils pilsētas budžets 2016.gadam</vt:lpstr>
      <vt:lpstr>Kopbudžets 2016</vt:lpstr>
      <vt:lpstr>Pamatbudžeta ieņēmumi – 72217976 euro</vt:lpstr>
      <vt:lpstr>Iedzīvotāju ienākuma nodoklis – 53.3% pašvaldības pamatbudžetā</vt:lpstr>
      <vt:lpstr>Pamatbudžeta izdevumu struktūra </vt:lpstr>
      <vt:lpstr>Pamatbudžeta izdevumi – 76389051 euro</vt:lpstr>
      <vt:lpstr>Pamatbudžeta izdevumi</vt:lpstr>
      <vt:lpstr>Speciālā budžeta izdevumi -2395288 euro</vt:lpstr>
      <vt:lpstr>Saistības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Daugavpils pilsētas budžets 2016.gadam</dc:title>
  <dc:creator>Edite Upeniece</dc:creator>
  <cp:lastModifiedBy>Edite Upeniece</cp:lastModifiedBy>
  <cp:revision>11</cp:revision>
  <dcterms:created xsi:type="dcterms:W3CDTF">2016-01-27T12:35:17Z</dcterms:created>
  <dcterms:modified xsi:type="dcterms:W3CDTF">2016-01-27T14:57:07Z</dcterms:modified>
</cp:coreProperties>
</file>