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4"/>
  </p:notesMasterIdLst>
  <p:sldIdLst>
    <p:sldId id="256" r:id="rId2"/>
    <p:sldId id="257" r:id="rId3"/>
    <p:sldId id="258" r:id="rId4"/>
    <p:sldId id="261" r:id="rId5"/>
    <p:sldId id="262" r:id="rId6"/>
    <p:sldId id="259" r:id="rId7"/>
    <p:sldId id="260" r:id="rId8"/>
    <p:sldId id="263" r:id="rId9"/>
    <p:sldId id="264" r:id="rId10"/>
    <p:sldId id="278" r:id="rId11"/>
    <p:sldId id="265" r:id="rId12"/>
    <p:sldId id="266" r:id="rId13"/>
    <p:sldId id="267" r:id="rId14"/>
    <p:sldId id="270" r:id="rId15"/>
    <p:sldId id="271" r:id="rId16"/>
    <p:sldId id="274" r:id="rId17"/>
    <p:sldId id="269" r:id="rId18"/>
    <p:sldId id="275" r:id="rId19"/>
    <p:sldId id="272" r:id="rId20"/>
    <p:sldId id="273" r:id="rId21"/>
    <p:sldId id="268" r:id="rId22"/>
    <p:sldId id="276"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155A0-FE9F-42BF-95B7-4E3ADEC5A4C4}" type="datetimeFigureOut">
              <a:rPr lang="lv-LV" smtClean="0"/>
              <a:pPr/>
              <a:t>2014.03.28.</a:t>
            </a:fld>
            <a:endParaRPr lang="lv-LV"/>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lv-LV"/>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D1F039-ECFF-4217-A3BB-880A636DABEE}" type="slidenum">
              <a:rPr lang="lv-LV" smtClean="0"/>
              <a:pPr/>
              <a:t>‹#›</a:t>
            </a:fld>
            <a:endParaRPr lang="lv-LV"/>
          </a:p>
        </p:txBody>
      </p:sp>
    </p:spTree>
    <p:extLst>
      <p:ext uri="{BB962C8B-B14F-4D97-AF65-F5344CB8AC3E}">
        <p14:creationId xmlns:p14="http://schemas.microsoft.com/office/powerpoint/2010/main" val="3300091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14"/>
          <p:cNvSpPr>
            <a:spLocks noGrp="1"/>
          </p:cNvSpPr>
          <p:nvPr>
            <p:ph type="dt" sz="half" idx="10"/>
          </p:nvPr>
        </p:nvSpPr>
        <p:spPr/>
        <p:txBody>
          <a:bodyPr/>
          <a:lstStyle/>
          <a:p>
            <a:fld id="{FF90BA24-1814-47A2-A303-B94D139BBD05}" type="datetime1">
              <a:rPr lang="ru-RU" smtClean="0"/>
              <a:pPr/>
              <a:t>28.03.2014</a:t>
            </a:fld>
            <a:endParaRPr lang="ru-RU"/>
          </a:p>
        </p:txBody>
      </p:sp>
      <p:sp>
        <p:nvSpPr>
          <p:cNvPr id="16" name="Slide Number Placeholder 15"/>
          <p:cNvSpPr>
            <a:spLocks noGrp="1"/>
          </p:cNvSpPr>
          <p:nvPr>
            <p:ph type="sldNum" sz="quarter" idx="11"/>
          </p:nvPr>
        </p:nvSpPr>
        <p:spPr/>
        <p:txBody>
          <a:bodyPr/>
          <a:lstStyle/>
          <a:p>
            <a:fld id="{DF5DBC5A-E0A6-4CD3-9D9C-3C293D073E01}" type="slidenum">
              <a:rPr lang="ru-RU" smtClean="0"/>
              <a:pPr/>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2263827-B209-4208-A234-64468AEC026D}" type="datetime1">
              <a:rPr lang="ru-RU" smtClean="0"/>
              <a:pPr/>
              <a:t>28.03.2014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F5DBC5A-E0A6-4CD3-9D9C-3C293D073E0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0DFE2E3-8514-4510-8946-E67D6A52261D}" type="datetime1">
              <a:rPr lang="ru-RU" smtClean="0"/>
              <a:pPr/>
              <a:t>28.03.2014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F5DBC5A-E0A6-4CD3-9D9C-3C293D073E0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14" name="Date Placeholder 13"/>
          <p:cNvSpPr>
            <a:spLocks noGrp="1"/>
          </p:cNvSpPr>
          <p:nvPr>
            <p:ph type="dt" sz="half" idx="10"/>
          </p:nvPr>
        </p:nvSpPr>
        <p:spPr/>
        <p:txBody>
          <a:bodyPr/>
          <a:lstStyle/>
          <a:p>
            <a:fld id="{7983CA09-C5B9-46F5-93D3-3424BE07FE76}" type="datetime1">
              <a:rPr lang="ru-RU" smtClean="0"/>
              <a:pPr/>
              <a:t>28.03.2014</a:t>
            </a:fld>
            <a:endParaRPr lang="ru-RU"/>
          </a:p>
        </p:txBody>
      </p:sp>
      <p:sp>
        <p:nvSpPr>
          <p:cNvPr id="15" name="Slide Number Placeholder 14"/>
          <p:cNvSpPr>
            <a:spLocks noGrp="1"/>
          </p:cNvSpPr>
          <p:nvPr>
            <p:ph type="sldNum" sz="quarter" idx="11"/>
          </p:nvPr>
        </p:nvSpPr>
        <p:spPr/>
        <p:txBody>
          <a:bodyPr/>
          <a:lstStyle/>
          <a:p>
            <a:fld id="{DF5DBC5A-E0A6-4CD3-9D9C-3C293D073E01}" type="slidenum">
              <a:rPr lang="ru-RU" smtClean="0"/>
              <a:pPr/>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11"/>
          <p:cNvSpPr>
            <a:spLocks noGrp="1"/>
          </p:cNvSpPr>
          <p:nvPr>
            <p:ph type="dt" sz="half" idx="10"/>
          </p:nvPr>
        </p:nvSpPr>
        <p:spPr/>
        <p:txBody>
          <a:bodyPr/>
          <a:lstStyle/>
          <a:p>
            <a:fld id="{46CC3EE9-F6AE-416C-814E-74A782122EED}" type="datetime1">
              <a:rPr lang="ru-RU" smtClean="0"/>
              <a:pPr/>
              <a:t>28.03.2014</a:t>
            </a:fld>
            <a:endParaRPr lang="ru-RU"/>
          </a:p>
        </p:txBody>
      </p:sp>
      <p:sp>
        <p:nvSpPr>
          <p:cNvPr id="13" name="Slide Number Placeholder 12"/>
          <p:cNvSpPr>
            <a:spLocks noGrp="1"/>
          </p:cNvSpPr>
          <p:nvPr>
            <p:ph type="sldNum" sz="quarter" idx="11"/>
          </p:nvPr>
        </p:nvSpPr>
        <p:spPr/>
        <p:txBody>
          <a:bodyPr/>
          <a:lstStyle/>
          <a:p>
            <a:fld id="{DF5DBC5A-E0A6-4CD3-9D9C-3C293D073E01}" type="slidenum">
              <a:rPr lang="ru-RU" smtClean="0"/>
              <a:pPr/>
              <a:t>‹#›</a:t>
            </a:fld>
            <a:endParaRPr lang="ru-RU"/>
          </a:p>
        </p:txBody>
      </p:sp>
      <p:sp>
        <p:nvSpPr>
          <p:cNvPr id="14" name="Footer Placeholder 13"/>
          <p:cNvSpPr>
            <a:spLocks noGrp="1"/>
          </p:cNvSpPr>
          <p:nvPr>
            <p:ph type="ftr" sz="quarter" idx="12"/>
          </p:nvPr>
        </p:nvSpPr>
        <p:spPr/>
        <p:txBody>
          <a:bodyPr/>
          <a:lstStyle/>
          <a:p>
            <a:endParaRPr lang="ru-RU"/>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02EE8961-330D-4B6D-978E-BEA4AAE73B8B}" type="datetime1">
              <a:rPr lang="ru-RU" smtClean="0"/>
              <a:pPr/>
              <a:t>28.03.2014</a:t>
            </a:fld>
            <a:endParaRPr lang="ru-RU"/>
          </a:p>
        </p:txBody>
      </p:sp>
      <p:sp>
        <p:nvSpPr>
          <p:cNvPr id="9" name="Slide Number Placeholder 8"/>
          <p:cNvSpPr>
            <a:spLocks noGrp="1"/>
          </p:cNvSpPr>
          <p:nvPr>
            <p:ph type="sldNum" sz="quarter" idx="11"/>
          </p:nvPr>
        </p:nvSpPr>
        <p:spPr/>
        <p:txBody>
          <a:bodyPr/>
          <a:lstStyle/>
          <a:p>
            <a:fld id="{DF5DBC5A-E0A6-4CD3-9D9C-3C293D073E01}" type="slidenum">
              <a:rPr lang="ru-RU" smtClean="0"/>
              <a:pPr/>
              <a:t>‹#›</a:t>
            </a:fld>
            <a:endParaRPr lang="ru-RU"/>
          </a:p>
        </p:txBody>
      </p:sp>
      <p:sp>
        <p:nvSpPr>
          <p:cNvPr id="10" name="Footer Placeholder 9"/>
          <p:cNvSpPr>
            <a:spLocks noGrp="1"/>
          </p:cNvSpPr>
          <p:nvPr>
            <p:ph type="ftr" sz="quarter" idx="12"/>
          </p:nvPr>
        </p:nvSpPr>
        <p:spPr/>
        <p:txBody>
          <a:bodyPr/>
          <a:lstStyle/>
          <a:p>
            <a:endParaRPr lang="ru-RU"/>
          </a:p>
        </p:txBody>
      </p:sp>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14" name="Date Placeholder 13"/>
          <p:cNvSpPr>
            <a:spLocks noGrp="1"/>
          </p:cNvSpPr>
          <p:nvPr>
            <p:ph type="dt" sz="half" idx="10"/>
          </p:nvPr>
        </p:nvSpPr>
        <p:spPr/>
        <p:txBody>
          <a:bodyPr/>
          <a:lstStyle/>
          <a:p>
            <a:fld id="{957D030C-80CB-48BE-9D79-5D2B8A7DBC52}" type="datetime1">
              <a:rPr lang="ru-RU" smtClean="0"/>
              <a:pPr/>
              <a:t>28.03.2014</a:t>
            </a:fld>
            <a:endParaRPr lang="ru-RU"/>
          </a:p>
        </p:txBody>
      </p:sp>
      <p:sp>
        <p:nvSpPr>
          <p:cNvPr id="15" name="Slide Number Placeholder 14"/>
          <p:cNvSpPr>
            <a:spLocks noGrp="1"/>
          </p:cNvSpPr>
          <p:nvPr>
            <p:ph type="sldNum" sz="quarter" idx="11"/>
          </p:nvPr>
        </p:nvSpPr>
        <p:spPr/>
        <p:txBody>
          <a:bodyPr/>
          <a:lstStyle/>
          <a:p>
            <a:fld id="{DF5DBC5A-E0A6-4CD3-9D9C-3C293D073E01}" type="slidenum">
              <a:rPr lang="ru-RU" smtClean="0"/>
              <a:pPr/>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7" name="Date Placeholder 6"/>
          <p:cNvSpPr>
            <a:spLocks noGrp="1"/>
          </p:cNvSpPr>
          <p:nvPr>
            <p:ph type="dt" sz="half" idx="10"/>
          </p:nvPr>
        </p:nvSpPr>
        <p:spPr/>
        <p:txBody>
          <a:bodyPr/>
          <a:lstStyle/>
          <a:p>
            <a:fld id="{B4A88950-199A-4DF9-9493-DD421C4F4127}" type="datetime1">
              <a:rPr lang="ru-RU" smtClean="0"/>
              <a:pPr/>
              <a:t>28.03.2014</a:t>
            </a:fld>
            <a:endParaRPr lang="ru-RU"/>
          </a:p>
        </p:txBody>
      </p:sp>
      <p:sp>
        <p:nvSpPr>
          <p:cNvPr id="8" name="Slide Number Placeholder 7"/>
          <p:cNvSpPr>
            <a:spLocks noGrp="1"/>
          </p:cNvSpPr>
          <p:nvPr>
            <p:ph type="sldNum" sz="quarter" idx="11"/>
          </p:nvPr>
        </p:nvSpPr>
        <p:spPr/>
        <p:txBody>
          <a:bodyPr/>
          <a:lstStyle/>
          <a:p>
            <a:fld id="{DF5DBC5A-E0A6-4CD3-9D9C-3C293D073E01}" type="slidenum">
              <a:rPr lang="ru-RU" smtClean="0"/>
              <a:pPr/>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38B5D81-792C-48BB-BC58-80D0631B15FA}" type="datetime1">
              <a:rPr lang="ru-RU" smtClean="0"/>
              <a:pPr/>
              <a:t>28.03.2014</a:t>
            </a:fld>
            <a:endParaRPr lang="ru-RU"/>
          </a:p>
        </p:txBody>
      </p:sp>
      <p:sp>
        <p:nvSpPr>
          <p:cNvPr id="6" name="Slide Number Placeholder 5"/>
          <p:cNvSpPr>
            <a:spLocks noGrp="1"/>
          </p:cNvSpPr>
          <p:nvPr>
            <p:ph type="sldNum" sz="quarter" idx="11"/>
          </p:nvPr>
        </p:nvSpPr>
        <p:spPr/>
        <p:txBody>
          <a:bodyPr/>
          <a:lstStyle/>
          <a:p>
            <a:fld id="{DF5DBC5A-E0A6-4CD3-9D9C-3C293D073E01}" type="slidenum">
              <a:rPr lang="ru-RU" smtClean="0"/>
              <a:pPr/>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55274713-FC3D-49FC-990E-6E6B79E38224}" type="datetime1">
              <a:rPr lang="ru-RU" smtClean="0"/>
              <a:pPr/>
              <a:t>28.03.2014</a:t>
            </a:fld>
            <a:endParaRPr lang="ru-RU"/>
          </a:p>
        </p:txBody>
      </p:sp>
      <p:sp>
        <p:nvSpPr>
          <p:cNvPr id="16" name="Slide Number Placeholder 15"/>
          <p:cNvSpPr>
            <a:spLocks noGrp="1"/>
          </p:cNvSpPr>
          <p:nvPr>
            <p:ph type="sldNum" sz="quarter" idx="11"/>
          </p:nvPr>
        </p:nvSpPr>
        <p:spPr/>
        <p:txBody>
          <a:bodyPr/>
          <a:lstStyle/>
          <a:p>
            <a:fld id="{DF5DBC5A-E0A6-4CD3-9D9C-3C293D073E01}" type="slidenum">
              <a:rPr lang="ru-RU" smtClean="0"/>
              <a:pPr/>
              <a:t>‹#›</a:t>
            </a:fld>
            <a:endParaRPr lang="ru-RU"/>
          </a:p>
        </p:txBody>
      </p:sp>
      <p:sp>
        <p:nvSpPr>
          <p:cNvPr id="17" name="Footer Placeholder 16"/>
          <p:cNvSpPr>
            <a:spLocks noGrp="1"/>
          </p:cNvSpPr>
          <p:nvPr>
            <p:ph type="ftr" sz="quarter" idx="12"/>
          </p:nvPr>
        </p:nvSpPr>
        <p:spPr/>
        <p:txBody>
          <a:bodyPr/>
          <a:lstStyle/>
          <a:p>
            <a:endParaRPr lang="ru-RU"/>
          </a:p>
        </p:txBody>
      </p:sp>
      <p:sp>
        <p:nvSpPr>
          <p:cNvPr id="18" name="Title 1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13" name="Date Placeholder 12"/>
          <p:cNvSpPr>
            <a:spLocks noGrp="1"/>
          </p:cNvSpPr>
          <p:nvPr>
            <p:ph type="dt" sz="half" idx="10"/>
          </p:nvPr>
        </p:nvSpPr>
        <p:spPr/>
        <p:txBody>
          <a:bodyPr/>
          <a:lstStyle/>
          <a:p>
            <a:fld id="{1B99D71D-EB88-4CE7-AAE8-96C37752D34C}" type="datetime1">
              <a:rPr lang="ru-RU" smtClean="0"/>
              <a:pPr/>
              <a:t>28.03.2014</a:t>
            </a:fld>
            <a:endParaRPr lang="ru-RU"/>
          </a:p>
        </p:txBody>
      </p:sp>
      <p:sp>
        <p:nvSpPr>
          <p:cNvPr id="14" name="Slide Number Placeholder 13"/>
          <p:cNvSpPr>
            <a:spLocks noGrp="1"/>
          </p:cNvSpPr>
          <p:nvPr>
            <p:ph type="sldNum" sz="quarter" idx="11"/>
          </p:nvPr>
        </p:nvSpPr>
        <p:spPr/>
        <p:txBody>
          <a:bodyPr/>
          <a:lstStyle/>
          <a:p>
            <a:fld id="{DF5DBC5A-E0A6-4CD3-9D9C-3C293D073E01}" type="slidenum">
              <a:rPr lang="ru-RU" smtClean="0"/>
              <a:pPr/>
              <a:t>‹#›</a:t>
            </a:fld>
            <a:endParaRPr lang="ru-RU"/>
          </a:p>
        </p:txBody>
      </p:sp>
      <p:sp>
        <p:nvSpPr>
          <p:cNvPr id="15" name="Footer Placeholder 14"/>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000">
              <a:srgbClr val="6699FF"/>
            </a:gs>
            <a:gs pos="86000">
              <a:srgbClr val="384149"/>
            </a:gs>
            <a:gs pos="7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B42FAA2C-835A-4CA6-B546-400ACF962F45}" type="datetime1">
              <a:rPr lang="ru-RU" smtClean="0"/>
              <a:pPr/>
              <a:t>28.03.2014</a:t>
            </a:fld>
            <a:endParaRPr lang="ru-RU"/>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ru-RU"/>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DF5DBC5A-E0A6-4CD3-9D9C-3C293D073E01}"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youtu.be/DQEmskESuu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9000">
              <a:srgbClr val="6699FF">
                <a:lumMod val="100000"/>
              </a:srgbClr>
            </a:gs>
            <a:gs pos="86000">
              <a:srgbClr val="384149"/>
            </a:gs>
            <a:gs pos="70000">
              <a:schemeClr val="bg2">
                <a:tint val="100000"/>
                <a:shade val="95000"/>
                <a:satMod val="100000"/>
                <a:lumMod val="100000"/>
              </a:schemeClr>
            </a:gs>
            <a:gs pos="100000">
              <a:schemeClr val="bg2">
                <a:tint val="88000"/>
                <a:shade val="100000"/>
                <a:satMod val="400000"/>
                <a:lumMod val="100000"/>
              </a:schemeClr>
            </a:gs>
          </a:gsLst>
          <a:lin ang="5400000" scaled="0"/>
          <a:tileRect/>
        </a:gradFill>
        <a:effectLst/>
      </p:bgPr>
    </p:bg>
    <p:spTree>
      <p:nvGrpSpPr>
        <p:cNvPr id="1" name=""/>
        <p:cNvGrpSpPr/>
        <p:nvPr/>
      </p:nvGrpSpPr>
      <p:grpSpPr>
        <a:xfrm>
          <a:off x="0" y="0"/>
          <a:ext cx="0" cy="0"/>
          <a:chOff x="0" y="0"/>
          <a:chExt cx="0" cy="0"/>
        </a:xfrm>
      </p:grpSpPr>
      <p:sp>
        <p:nvSpPr>
          <p:cNvPr id="6" name="Заголовок 1"/>
          <p:cNvSpPr>
            <a:spLocks noGrp="1"/>
          </p:cNvSpPr>
          <p:nvPr>
            <p:ph type="ctrTitle" idx="4294967295"/>
          </p:nvPr>
        </p:nvSpPr>
        <p:spPr>
          <a:xfrm>
            <a:off x="827584" y="1772816"/>
            <a:ext cx="7543800" cy="3456384"/>
          </a:xfrm>
        </p:spPr>
        <p:txBody>
          <a:bodyPr/>
          <a:lstStyle/>
          <a:p>
            <a:pPr algn="ctr"/>
            <a:r>
              <a:rPr lang="lv-LV" sz="4400" b="1" dirty="0" smtClean="0">
                <a:solidFill>
                  <a:schemeClr val="tx1">
                    <a:lumMod val="95000"/>
                  </a:schemeClr>
                </a:solidFill>
                <a:effectLst/>
              </a:rPr>
              <a:t>KONCEPCIJA</a:t>
            </a:r>
            <a:r>
              <a:rPr lang="ru-RU" sz="4400" b="1" dirty="0" smtClean="0">
                <a:solidFill>
                  <a:schemeClr val="tx1">
                    <a:lumMod val="95000"/>
                  </a:schemeClr>
                </a:solidFill>
                <a:effectLst/>
              </a:rPr>
              <a:t/>
            </a:r>
            <a:br>
              <a:rPr lang="ru-RU" sz="4400" b="1" dirty="0" smtClean="0">
                <a:solidFill>
                  <a:schemeClr val="tx1">
                    <a:lumMod val="95000"/>
                  </a:schemeClr>
                </a:solidFill>
                <a:effectLst/>
              </a:rPr>
            </a:br>
            <a:r>
              <a:rPr lang="lv-LV" sz="4400" b="1" dirty="0" smtClean="0">
                <a:solidFill>
                  <a:schemeClr val="tx1">
                    <a:lumMod val="95000"/>
                  </a:schemeClr>
                </a:solidFill>
                <a:effectLst/>
              </a:rPr>
              <a:t>DARBAM AR JAUNATNI </a:t>
            </a:r>
            <a:r>
              <a:rPr lang="ru-RU" sz="4400" dirty="0" smtClean="0">
                <a:solidFill>
                  <a:schemeClr val="tx1">
                    <a:lumMod val="95000"/>
                  </a:schemeClr>
                </a:solidFill>
                <a:effectLst/>
              </a:rPr>
              <a:t/>
            </a:r>
            <a:br>
              <a:rPr lang="ru-RU" sz="4400" dirty="0" smtClean="0">
                <a:solidFill>
                  <a:schemeClr val="tx1">
                    <a:lumMod val="95000"/>
                  </a:schemeClr>
                </a:solidFill>
                <a:effectLst/>
              </a:rPr>
            </a:br>
            <a:r>
              <a:rPr lang="lv-LV" sz="4400" b="1" dirty="0" smtClean="0">
                <a:solidFill>
                  <a:schemeClr val="tx1">
                    <a:lumMod val="95000"/>
                  </a:schemeClr>
                </a:solidFill>
                <a:effectLst/>
              </a:rPr>
              <a:t>DAUGAVPILS PILSĒTĀ </a:t>
            </a:r>
            <a:r>
              <a:rPr lang="ru-RU" sz="4400" dirty="0" smtClean="0">
                <a:solidFill>
                  <a:schemeClr val="tx1">
                    <a:lumMod val="95000"/>
                  </a:schemeClr>
                </a:solidFill>
                <a:effectLst/>
              </a:rPr>
              <a:t/>
            </a:r>
            <a:br>
              <a:rPr lang="ru-RU" sz="4400" dirty="0" smtClean="0">
                <a:solidFill>
                  <a:schemeClr val="tx1">
                    <a:lumMod val="95000"/>
                  </a:schemeClr>
                </a:solidFill>
                <a:effectLst/>
              </a:rPr>
            </a:br>
            <a:r>
              <a:rPr lang="lv-LV" sz="4400" b="1" dirty="0" smtClean="0">
                <a:solidFill>
                  <a:schemeClr val="tx1">
                    <a:lumMod val="95000"/>
                  </a:schemeClr>
                </a:solidFill>
                <a:effectLst/>
              </a:rPr>
              <a:t>2014 – 2019</a:t>
            </a:r>
            <a:r>
              <a:rPr lang="ru-RU" sz="4000" dirty="0" smtClean="0">
                <a:solidFill>
                  <a:schemeClr val="tx1">
                    <a:lumMod val="75000"/>
                  </a:schemeClr>
                </a:solidFill>
                <a:effectLst/>
              </a:rPr>
              <a:t/>
            </a:r>
            <a:br>
              <a:rPr lang="ru-RU" sz="4000" dirty="0" smtClean="0">
                <a:solidFill>
                  <a:schemeClr val="tx1">
                    <a:lumMod val="75000"/>
                  </a:schemeClr>
                </a:solidFill>
                <a:effectLst/>
              </a:rPr>
            </a:br>
            <a:endParaRPr lang="ru-RU" sz="4000" dirty="0">
              <a:solidFill>
                <a:schemeClr val="tx1">
                  <a:lumMod val="75000"/>
                </a:schemeClr>
              </a:solidFill>
            </a:endParaRPr>
          </a:p>
        </p:txBody>
      </p:sp>
      <p:sp>
        <p:nvSpPr>
          <p:cNvPr id="2" name="Номер слайда 1"/>
          <p:cNvSpPr>
            <a:spLocks noGrp="1"/>
          </p:cNvSpPr>
          <p:nvPr>
            <p:ph type="sldNum" sz="quarter" idx="11"/>
          </p:nvPr>
        </p:nvSpPr>
        <p:spPr/>
        <p:txBody>
          <a:bodyPr/>
          <a:lstStyle/>
          <a:p>
            <a:fld id="{DF5DBC5A-E0A6-4CD3-9D9C-3C293D073E01}" type="slidenum">
              <a:rPr lang="ru-RU" smtClean="0"/>
              <a:pPr/>
              <a:t>1</a:t>
            </a:fld>
            <a:endParaRPr lang="ru-RU"/>
          </a:p>
        </p:txBody>
      </p:sp>
    </p:spTree>
    <p:extLst>
      <p:ext uri="{BB962C8B-B14F-4D97-AF65-F5344CB8AC3E}">
        <p14:creationId xmlns:p14="http://schemas.microsoft.com/office/powerpoint/2010/main" val="1031105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1"/>
          </p:nvPr>
        </p:nvSpPr>
        <p:spPr/>
        <p:txBody>
          <a:bodyPr/>
          <a:lstStyle/>
          <a:p>
            <a:fld id="{DF5DBC5A-E0A6-4CD3-9D9C-3C293D073E01}" type="slidenum">
              <a:rPr lang="ru-RU" smtClean="0"/>
              <a:t>10</a:t>
            </a:fld>
            <a:endParaRPr lang="ru-RU"/>
          </a:p>
        </p:txBody>
      </p:sp>
      <p:grpSp>
        <p:nvGrpSpPr>
          <p:cNvPr id="3" name="Полотно 2"/>
          <p:cNvGrpSpPr/>
          <p:nvPr/>
        </p:nvGrpSpPr>
        <p:grpSpPr>
          <a:xfrm>
            <a:off x="1786904" y="-160979"/>
            <a:ext cx="5802150" cy="8513471"/>
            <a:chOff x="0" y="-104724"/>
            <a:chExt cx="5990590" cy="8938895"/>
          </a:xfrm>
        </p:grpSpPr>
        <p:sp>
          <p:nvSpPr>
            <p:cNvPr id="4" name="Прямоугольник 3"/>
            <p:cNvSpPr/>
            <p:nvPr/>
          </p:nvSpPr>
          <p:spPr>
            <a:xfrm>
              <a:off x="0" y="-104724"/>
              <a:ext cx="5990590" cy="8938895"/>
            </a:xfrm>
            <a:prstGeom prst="rect">
              <a:avLst/>
            </a:prstGeom>
          </p:spPr>
        </p:sp>
        <p:sp>
          <p:nvSpPr>
            <p:cNvPr id="5" name="Rounded Rectangle 1"/>
            <p:cNvSpPr>
              <a:spLocks/>
            </p:cNvSpPr>
            <p:nvPr/>
          </p:nvSpPr>
          <p:spPr>
            <a:xfrm>
              <a:off x="1913699" y="316630"/>
              <a:ext cx="1922145" cy="542925"/>
            </a:xfrm>
            <a:prstGeom prst="roundRect">
              <a:avLst/>
            </a:prstGeom>
            <a:noFill/>
            <a:ln w="254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b="1" dirty="0">
                  <a:effectLst/>
                  <a:latin typeface="Calibri"/>
                  <a:ea typeface="Calibri"/>
                </a:rPr>
                <a:t>Daugavpils pilsētas pašvaldība</a:t>
              </a:r>
              <a:endParaRPr lang="lv-LV" sz="1200" dirty="0">
                <a:effectLst/>
                <a:latin typeface="Times New Roman"/>
                <a:ea typeface="SimSun"/>
              </a:endParaRPr>
            </a:p>
          </p:txBody>
        </p:sp>
        <p:sp>
          <p:nvSpPr>
            <p:cNvPr id="6" name="Rounded Rectangle 8"/>
            <p:cNvSpPr>
              <a:spLocks/>
            </p:cNvSpPr>
            <p:nvPr/>
          </p:nvSpPr>
          <p:spPr bwMode="auto">
            <a:xfrm>
              <a:off x="11544" y="1134136"/>
              <a:ext cx="1616710" cy="581422"/>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chemeClr val="bg1">
                      <a:lumMod val="75000"/>
                      <a:lumOff val="0"/>
                    </a:schemeClr>
                  </a:solidFill>
                </a14:hiddenFill>
              </a:ext>
            </a:extLst>
          </p:spPr>
          <p:txBody>
            <a:bodyPr rot="0" vert="horz" wrap="square" lIns="91440" tIns="45720" rIns="91440" bIns="45720" anchor="ctr" anchorCtr="0" upright="1">
              <a:noAutofit/>
            </a:bodyPr>
            <a:lstStyle/>
            <a:p>
              <a:pPr algn="ctr">
                <a:lnSpc>
                  <a:spcPct val="115000"/>
                </a:lnSpc>
                <a:spcAft>
                  <a:spcPts val="1000"/>
                </a:spcAft>
              </a:pPr>
              <a:r>
                <a:rPr lang="lv-LV" sz="1100" b="1" dirty="0">
                  <a:effectLst/>
                  <a:latin typeface="Calibri"/>
                  <a:ea typeface="Calibri"/>
                </a:rPr>
                <a:t>Daugavpils Jauniešu apvienība (3)</a:t>
              </a:r>
              <a:endParaRPr lang="lv-LV" sz="1200" dirty="0">
                <a:effectLst/>
                <a:latin typeface="Times New Roman"/>
                <a:ea typeface="SimSun"/>
              </a:endParaRPr>
            </a:p>
          </p:txBody>
        </p:sp>
        <p:sp>
          <p:nvSpPr>
            <p:cNvPr id="7" name="Rounded Rectangle 2"/>
            <p:cNvSpPr>
              <a:spLocks/>
            </p:cNvSpPr>
            <p:nvPr/>
          </p:nvSpPr>
          <p:spPr>
            <a:xfrm>
              <a:off x="1954190" y="1134136"/>
              <a:ext cx="1846488" cy="577850"/>
            </a:xfrm>
            <a:prstGeom prst="roundRect">
              <a:avLst/>
            </a:prstGeom>
            <a:noFill/>
            <a:ln w="254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b="1">
                  <a:effectLst/>
                  <a:latin typeface="Calibri"/>
                  <a:ea typeface="Calibri"/>
                </a:rPr>
                <a:t>Jaunatnes lietu konsultatīvā komisija (1)</a:t>
              </a:r>
              <a:endParaRPr lang="lv-LV" sz="1200">
                <a:effectLst/>
                <a:latin typeface="Times New Roman"/>
                <a:ea typeface="SimSun"/>
              </a:endParaRPr>
            </a:p>
          </p:txBody>
        </p:sp>
        <p:sp>
          <p:nvSpPr>
            <p:cNvPr id="8" name="Rounded Rectangle 3"/>
            <p:cNvSpPr>
              <a:spLocks/>
            </p:cNvSpPr>
            <p:nvPr/>
          </p:nvSpPr>
          <p:spPr>
            <a:xfrm>
              <a:off x="4185634" y="1134080"/>
              <a:ext cx="1779719" cy="577850"/>
            </a:xfrm>
            <a:prstGeom prst="roundRect">
              <a:avLst/>
            </a:prstGeom>
            <a:noFill/>
            <a:ln w="254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b="1">
                  <a:effectLst/>
                  <a:latin typeface="Calibri"/>
                  <a:ea typeface="Calibri"/>
                </a:rPr>
                <a:t>Daugavpils Izglītības pārvalde </a:t>
              </a:r>
              <a:endParaRPr lang="lv-LV" sz="1200">
                <a:effectLst/>
                <a:latin typeface="Times New Roman"/>
                <a:ea typeface="SimSun"/>
              </a:endParaRPr>
            </a:p>
          </p:txBody>
        </p:sp>
        <p:sp>
          <p:nvSpPr>
            <p:cNvPr id="9" name="Rounded Rectangle 6"/>
            <p:cNvSpPr>
              <a:spLocks/>
            </p:cNvSpPr>
            <p:nvPr/>
          </p:nvSpPr>
          <p:spPr>
            <a:xfrm>
              <a:off x="2373523" y="2066332"/>
              <a:ext cx="1077595" cy="579069"/>
            </a:xfrm>
            <a:prstGeom prst="roundRect">
              <a:avLst/>
            </a:prstGeom>
            <a:gradFill>
              <a:gsLst>
                <a:gs pos="0">
                  <a:schemeClr val="accent1">
                    <a:tint val="66000"/>
                    <a:satMod val="160000"/>
                  </a:schemeClr>
                </a:gs>
                <a:gs pos="90000">
                  <a:schemeClr val="accent1">
                    <a:tint val="44500"/>
                    <a:satMod val="160000"/>
                    <a:lumMod val="13000"/>
                  </a:schemeClr>
                </a:gs>
                <a:gs pos="100000">
                  <a:schemeClr val="accent1">
                    <a:tint val="23500"/>
                    <a:satMod val="160000"/>
                  </a:schemeClr>
                </a:gs>
              </a:gsLst>
              <a:lin ang="5400000" scaled="0"/>
            </a:gradFill>
            <a:ln w="254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b="1">
                  <a:effectLst/>
                  <a:latin typeface="Calibri"/>
                  <a:ea typeface="Calibri"/>
                </a:rPr>
                <a:t>DJC „_____” (2)</a:t>
              </a:r>
              <a:endParaRPr lang="lv-LV" sz="1200">
                <a:effectLst/>
                <a:latin typeface="Times New Roman"/>
                <a:ea typeface="SimSun"/>
              </a:endParaRPr>
            </a:p>
          </p:txBody>
        </p:sp>
        <p:sp>
          <p:nvSpPr>
            <p:cNvPr id="10" name="Rounded Rectangle 4"/>
            <p:cNvSpPr>
              <a:spLocks/>
            </p:cNvSpPr>
            <p:nvPr/>
          </p:nvSpPr>
          <p:spPr>
            <a:xfrm>
              <a:off x="22467" y="2059597"/>
              <a:ext cx="1922145" cy="592539"/>
            </a:xfrm>
            <a:prstGeom prst="roundRect">
              <a:avLst/>
            </a:prstGeom>
            <a:noFill/>
            <a:ln w="254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b="1" dirty="0">
                  <a:effectLst/>
                  <a:latin typeface="Calibri"/>
                  <a:ea typeface="Calibri"/>
                </a:rPr>
                <a:t>Citas pašvaldības struktūrvienības</a:t>
              </a:r>
              <a:endParaRPr lang="lv-LV" sz="1200" dirty="0">
                <a:effectLst/>
                <a:latin typeface="Times New Roman"/>
                <a:ea typeface="SimSun"/>
              </a:endParaRPr>
            </a:p>
          </p:txBody>
        </p:sp>
        <p:sp>
          <p:nvSpPr>
            <p:cNvPr id="11" name="Rounded Rectangle 5"/>
            <p:cNvSpPr>
              <a:spLocks/>
            </p:cNvSpPr>
            <p:nvPr/>
          </p:nvSpPr>
          <p:spPr>
            <a:xfrm>
              <a:off x="4365116" y="2047861"/>
              <a:ext cx="1421765" cy="621030"/>
            </a:xfrm>
            <a:prstGeom prst="roundRect">
              <a:avLst/>
            </a:prstGeom>
            <a:noFill/>
            <a:ln w="254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b="1">
                  <a:effectLst/>
                  <a:latin typeface="Calibri"/>
                  <a:ea typeface="Calibri"/>
                </a:rPr>
                <a:t>Daugavpils Izglītības iestādes</a:t>
              </a:r>
              <a:endParaRPr lang="lv-LV" sz="1200">
                <a:effectLst/>
                <a:latin typeface="Times New Roman"/>
                <a:ea typeface="SimSun"/>
              </a:endParaRPr>
            </a:p>
          </p:txBody>
        </p:sp>
        <p:sp>
          <p:nvSpPr>
            <p:cNvPr id="12" name="Rounded Rectangle 14"/>
            <p:cNvSpPr>
              <a:spLocks/>
            </p:cNvSpPr>
            <p:nvPr/>
          </p:nvSpPr>
          <p:spPr>
            <a:xfrm>
              <a:off x="4394995" y="2754052"/>
              <a:ext cx="1378585" cy="414020"/>
            </a:xfrm>
            <a:prstGeom prst="roundRect">
              <a:avLst/>
            </a:prstGeom>
            <a:noFill/>
            <a:ln w="254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b="1">
                  <a:effectLst/>
                  <a:latin typeface="Calibri"/>
                  <a:ea typeface="Calibri"/>
                </a:rPr>
                <a:t>Jaunība</a:t>
              </a:r>
              <a:endParaRPr lang="lv-LV" sz="1200">
                <a:effectLst/>
                <a:latin typeface="Times New Roman"/>
                <a:ea typeface="SimSun"/>
              </a:endParaRPr>
            </a:p>
          </p:txBody>
        </p:sp>
        <p:sp>
          <p:nvSpPr>
            <p:cNvPr id="13" name="Rounded Rectangle 9"/>
            <p:cNvSpPr>
              <a:spLocks/>
            </p:cNvSpPr>
            <p:nvPr/>
          </p:nvSpPr>
          <p:spPr>
            <a:xfrm>
              <a:off x="4397647" y="3243036"/>
              <a:ext cx="1378585" cy="414020"/>
            </a:xfrm>
            <a:prstGeom prst="roundRect">
              <a:avLst/>
            </a:prstGeom>
            <a:noFill/>
            <a:ln w="254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b="1">
                  <a:effectLst/>
                  <a:latin typeface="Calibri"/>
                  <a:ea typeface="Calibri"/>
                </a:rPr>
                <a:t>Pašvaldības policija</a:t>
              </a:r>
              <a:endParaRPr lang="lv-LV" sz="1200">
                <a:effectLst/>
                <a:latin typeface="Times New Roman"/>
                <a:ea typeface="SimSun"/>
              </a:endParaRPr>
            </a:p>
          </p:txBody>
        </p:sp>
        <p:sp>
          <p:nvSpPr>
            <p:cNvPr id="14" name="Rounded Rectangle 10"/>
            <p:cNvSpPr>
              <a:spLocks noChangeArrowheads="1"/>
            </p:cNvSpPr>
            <p:nvPr/>
          </p:nvSpPr>
          <p:spPr bwMode="auto">
            <a:xfrm>
              <a:off x="4394789" y="3754912"/>
              <a:ext cx="1378585" cy="384018"/>
            </a:xfrm>
            <a:prstGeom prst="roundRect">
              <a:avLst>
                <a:gd name="adj" fmla="val 16667"/>
              </a:avLst>
            </a:prstGeom>
            <a:noFill/>
            <a:ln w="25400" cap="flat" algn="ctr">
              <a:solidFill>
                <a:schemeClr val="tx1"/>
              </a:solidFill>
              <a:prstDash val="dash"/>
              <a:round/>
              <a:headEnd/>
              <a:tailEnd/>
            </a:ln>
          </p:spPr>
          <p:txBody>
            <a:bodyPr rot="0" vert="horz" wrap="square" lIns="91440" tIns="45720" rIns="91440" bIns="45720" anchor="ctr" anchorCtr="0" upright="1">
              <a:noAutofit/>
            </a:bodyPr>
            <a:lstStyle/>
            <a:p>
              <a:pPr algn="ctr">
                <a:lnSpc>
                  <a:spcPct val="115000"/>
                </a:lnSpc>
                <a:spcAft>
                  <a:spcPts val="1000"/>
                </a:spcAft>
              </a:pPr>
              <a:r>
                <a:rPr lang="lv-LV" sz="1100" b="1">
                  <a:effectLst/>
                  <a:latin typeface="Calibri"/>
                  <a:ea typeface="Calibri"/>
                </a:rPr>
                <a:t>Veselības inspekcija</a:t>
              </a:r>
              <a:endParaRPr lang="lv-LV" sz="1200">
                <a:effectLst/>
                <a:latin typeface="Times New Roman"/>
                <a:ea typeface="SimSun"/>
              </a:endParaRPr>
            </a:p>
          </p:txBody>
        </p:sp>
        <p:sp>
          <p:nvSpPr>
            <p:cNvPr id="15" name="Rounded Rectangle 12"/>
            <p:cNvSpPr>
              <a:spLocks/>
            </p:cNvSpPr>
            <p:nvPr/>
          </p:nvSpPr>
          <p:spPr>
            <a:xfrm>
              <a:off x="4373404" y="4262437"/>
              <a:ext cx="1378585" cy="414020"/>
            </a:xfrm>
            <a:prstGeom prst="roundRect">
              <a:avLst/>
            </a:prstGeom>
            <a:noFill/>
            <a:ln w="254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b="1">
                  <a:effectLst/>
                  <a:latin typeface="Calibri"/>
                  <a:ea typeface="Calibri"/>
                </a:rPr>
                <a:t>NVA</a:t>
              </a:r>
              <a:endParaRPr lang="lv-LV" sz="1200">
                <a:effectLst/>
                <a:latin typeface="Times New Roman"/>
                <a:ea typeface="SimSun"/>
              </a:endParaRPr>
            </a:p>
          </p:txBody>
        </p:sp>
        <p:sp>
          <p:nvSpPr>
            <p:cNvPr id="16" name="Rounded Rectangle 13"/>
            <p:cNvSpPr>
              <a:spLocks/>
            </p:cNvSpPr>
            <p:nvPr/>
          </p:nvSpPr>
          <p:spPr>
            <a:xfrm>
              <a:off x="4394789" y="4786433"/>
              <a:ext cx="1378585" cy="414020"/>
            </a:xfrm>
            <a:prstGeom prst="roundRect">
              <a:avLst/>
            </a:prstGeom>
            <a:noFill/>
            <a:ln w="25400" cap="flat" cmpd="sng" algn="ctr">
              <a:solidFill>
                <a:schemeClr val="tx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lv-LV" sz="1100" b="1">
                  <a:effectLst/>
                  <a:latin typeface="Calibri"/>
                  <a:ea typeface="Calibri"/>
                </a:rPr>
                <a:t>Uzņēmēji</a:t>
              </a:r>
              <a:endParaRPr lang="lv-LV" sz="1200">
                <a:effectLst/>
                <a:latin typeface="Times New Roman"/>
                <a:ea typeface="SimSun"/>
              </a:endParaRPr>
            </a:p>
          </p:txBody>
        </p:sp>
        <p:sp>
          <p:nvSpPr>
            <p:cNvPr id="17" name="Rounded Rectangle 15"/>
            <p:cNvSpPr>
              <a:spLocks noChangeArrowheads="1"/>
            </p:cNvSpPr>
            <p:nvPr/>
          </p:nvSpPr>
          <p:spPr bwMode="auto">
            <a:xfrm>
              <a:off x="4408296" y="5315393"/>
              <a:ext cx="1378585" cy="414020"/>
            </a:xfrm>
            <a:prstGeom prst="roundRect">
              <a:avLst>
                <a:gd name="adj" fmla="val 16667"/>
              </a:avLst>
            </a:prstGeom>
            <a:noFill/>
            <a:ln w="25400">
              <a:solidFill>
                <a:schemeClr val="tx1"/>
              </a:solidFill>
              <a:prstDash val="dash"/>
              <a:round/>
              <a:headEnd/>
              <a:tailEnd/>
            </a:ln>
            <a:extLst>
              <a:ext uri="{909E8E84-426E-40DD-AFC4-6F175D3DCCD1}">
                <a14:hiddenFill xmlns:a14="http://schemas.microsoft.com/office/drawing/2010/main">
                  <a:solidFill>
                    <a:schemeClr val="bg1">
                      <a:lumMod val="75000"/>
                      <a:lumOff val="0"/>
                    </a:schemeClr>
                  </a:solidFill>
                </a14:hiddenFill>
              </a:ext>
            </a:extLst>
          </p:spPr>
          <p:txBody>
            <a:bodyPr rot="0" vert="horz" wrap="square" lIns="91440" tIns="45720" rIns="91440" bIns="45720" anchor="ctr" anchorCtr="0" upright="1">
              <a:noAutofit/>
            </a:bodyPr>
            <a:lstStyle/>
            <a:p>
              <a:pPr algn="ctr">
                <a:lnSpc>
                  <a:spcPct val="115000"/>
                </a:lnSpc>
                <a:spcAft>
                  <a:spcPts val="1000"/>
                </a:spcAft>
              </a:pPr>
              <a:r>
                <a:rPr lang="lv-LV" sz="1100" b="1">
                  <a:effectLst/>
                  <a:latin typeface="Calibri"/>
                  <a:ea typeface="Calibri"/>
                </a:rPr>
                <a:t>NVO māja</a:t>
              </a:r>
              <a:endParaRPr lang="lv-LV" sz="1200">
                <a:effectLst/>
                <a:latin typeface="Times New Roman"/>
                <a:ea typeface="SimSun"/>
              </a:endParaRPr>
            </a:p>
          </p:txBody>
        </p:sp>
        <p:sp>
          <p:nvSpPr>
            <p:cNvPr id="18" name="Rounded Rectangle 41"/>
            <p:cNvSpPr>
              <a:spLocks noChangeArrowheads="1"/>
            </p:cNvSpPr>
            <p:nvPr/>
          </p:nvSpPr>
          <p:spPr bwMode="auto">
            <a:xfrm>
              <a:off x="4408296" y="5881479"/>
              <a:ext cx="1378585" cy="387773"/>
            </a:xfrm>
            <a:prstGeom prst="roundRect">
              <a:avLst>
                <a:gd name="adj" fmla="val 16667"/>
              </a:avLst>
            </a:prstGeom>
            <a:noFill/>
            <a:ln w="25400">
              <a:solidFill>
                <a:schemeClr val="tx1"/>
              </a:solidFill>
              <a:round/>
              <a:headEnd/>
              <a:tailEnd/>
            </a:ln>
            <a:extLst>
              <a:ext uri="{909E8E84-426E-40DD-AFC4-6F175D3DCCD1}">
                <a14:hiddenFill xmlns:a14="http://schemas.microsoft.com/office/drawing/2010/main">
                  <a:solidFill>
                    <a:schemeClr val="bg1">
                      <a:lumMod val="75000"/>
                      <a:lumOff val="0"/>
                    </a:schemeClr>
                  </a:solidFill>
                </a14:hiddenFill>
              </a:ext>
            </a:extLst>
          </p:spPr>
          <p:txBody>
            <a:bodyPr rot="0" vert="horz" wrap="square" lIns="91440" tIns="45720" rIns="91440" bIns="45720" anchor="ctr" anchorCtr="0" upright="1">
              <a:noAutofit/>
            </a:bodyPr>
            <a:lstStyle/>
            <a:p>
              <a:pPr>
                <a:lnSpc>
                  <a:spcPct val="115000"/>
                </a:lnSpc>
                <a:spcAft>
                  <a:spcPts val="0"/>
                </a:spcAft>
              </a:pPr>
              <a:endParaRPr lang="en-US" sz="900" b="1" dirty="0" smtClean="0">
                <a:effectLst/>
                <a:latin typeface="Calibri"/>
                <a:ea typeface="Calibri"/>
                <a:cs typeface="Calibri"/>
              </a:endParaRPr>
            </a:p>
            <a:p>
              <a:pPr>
                <a:lnSpc>
                  <a:spcPct val="115000"/>
                </a:lnSpc>
                <a:spcAft>
                  <a:spcPts val="0"/>
                </a:spcAft>
              </a:pPr>
              <a:endParaRPr lang="en-US" sz="900" b="1" dirty="0">
                <a:latin typeface="Calibri"/>
                <a:ea typeface="Calibri"/>
                <a:cs typeface="Calibri"/>
              </a:endParaRPr>
            </a:p>
            <a:p>
              <a:pPr algn="ctr">
                <a:lnSpc>
                  <a:spcPct val="115000"/>
                </a:lnSpc>
                <a:spcAft>
                  <a:spcPts val="0"/>
                </a:spcAft>
              </a:pPr>
              <a:r>
                <a:rPr lang="lv-LV" sz="900" b="1" dirty="0" smtClean="0">
                  <a:effectLst/>
                  <a:latin typeface="Calibri"/>
                  <a:ea typeface="Calibri"/>
                  <a:cs typeface="Calibri"/>
                </a:rPr>
                <a:t>NVO </a:t>
              </a:r>
              <a:r>
                <a:rPr lang="lv-LV" sz="900" b="1" dirty="0">
                  <a:effectLst/>
                  <a:latin typeface="Calibri"/>
                  <a:ea typeface="Calibri"/>
                  <a:cs typeface="Calibri"/>
                </a:rPr>
                <a:t>un jauniešu</a:t>
              </a:r>
              <a:endParaRPr lang="lv-LV" sz="900" dirty="0">
                <a:effectLst/>
                <a:latin typeface="Times New Roman"/>
                <a:ea typeface="SimSun"/>
              </a:endParaRPr>
            </a:p>
            <a:p>
              <a:pPr algn="ctr">
                <a:lnSpc>
                  <a:spcPct val="115000"/>
                </a:lnSpc>
                <a:spcAft>
                  <a:spcPts val="1000"/>
                </a:spcAft>
              </a:pPr>
              <a:r>
                <a:rPr lang="lv-LV" sz="900" b="1" dirty="0">
                  <a:effectLst/>
                  <a:latin typeface="Calibri"/>
                  <a:ea typeface="Calibri"/>
                  <a:cs typeface="Calibri"/>
                </a:rPr>
                <a:t>Iniciatīvās grupas</a:t>
              </a:r>
              <a:endParaRPr lang="lv-LV" sz="900" dirty="0">
                <a:effectLst/>
                <a:latin typeface="Times New Roman"/>
                <a:ea typeface="SimSun"/>
              </a:endParaRPr>
            </a:p>
            <a:p>
              <a:pPr algn="ctr">
                <a:lnSpc>
                  <a:spcPct val="115000"/>
                </a:lnSpc>
                <a:spcAft>
                  <a:spcPts val="1000"/>
                </a:spcAft>
              </a:pPr>
              <a:r>
                <a:rPr lang="lv-LV" sz="900" dirty="0">
                  <a:effectLst/>
                  <a:latin typeface="Calibri"/>
                  <a:ea typeface="Calibri"/>
                </a:rPr>
                <a:t> </a:t>
              </a:r>
              <a:endParaRPr lang="lv-LV" sz="900" dirty="0">
                <a:effectLst/>
                <a:latin typeface="Times New Roman"/>
                <a:ea typeface="SimSun"/>
              </a:endParaRPr>
            </a:p>
          </p:txBody>
        </p:sp>
        <p:sp>
          <p:nvSpPr>
            <p:cNvPr id="19" name="Rounded Rectangle 37"/>
            <p:cNvSpPr>
              <a:spLocks noChangeArrowheads="1"/>
            </p:cNvSpPr>
            <p:nvPr/>
          </p:nvSpPr>
          <p:spPr bwMode="auto">
            <a:xfrm>
              <a:off x="4395471" y="6359068"/>
              <a:ext cx="1531766" cy="586368"/>
            </a:xfrm>
            <a:prstGeom prst="roundRect">
              <a:avLst>
                <a:gd name="adj" fmla="val 16667"/>
              </a:avLst>
            </a:prstGeom>
            <a:gradFill>
              <a:gsLst>
                <a:gs pos="0">
                  <a:schemeClr val="accent1">
                    <a:tint val="66000"/>
                    <a:satMod val="160000"/>
                  </a:schemeClr>
                </a:gs>
                <a:gs pos="90000">
                  <a:schemeClr val="accent1">
                    <a:tint val="44500"/>
                    <a:satMod val="160000"/>
                    <a:lumMod val="13000"/>
                  </a:schemeClr>
                </a:gs>
                <a:gs pos="100000">
                  <a:schemeClr val="accent1">
                    <a:tint val="23500"/>
                    <a:satMod val="160000"/>
                  </a:schemeClr>
                </a:gs>
              </a:gsLst>
              <a:lin ang="5400000" scaled="0"/>
            </a:gradFill>
            <a:ln w="25400">
              <a:solidFill>
                <a:schemeClr val="tx1"/>
              </a:solidFill>
              <a:round/>
              <a:headEnd/>
              <a:tailEnd/>
            </a:ln>
          </p:spPr>
          <p:txBody>
            <a:bodyPr rot="0" vert="horz" wrap="square" lIns="91440" tIns="45720" rIns="91440" bIns="45720" anchor="ctr" anchorCtr="0" upright="1">
              <a:noAutofit/>
            </a:bodyPr>
            <a:lstStyle/>
            <a:p>
              <a:pPr algn="ctr">
                <a:lnSpc>
                  <a:spcPct val="115000"/>
                </a:lnSpc>
                <a:spcAft>
                  <a:spcPts val="1000"/>
                </a:spcAft>
              </a:pPr>
              <a:r>
                <a:rPr lang="lv-LV" sz="1000" dirty="0">
                  <a:effectLst/>
                  <a:latin typeface="Cambria"/>
                  <a:ea typeface="Calibri"/>
                  <a:cs typeface="Calibri"/>
                </a:rPr>
                <a:t>Jauniešu brīva laika pavadīšanas centri pilsētas mikrorajonos</a:t>
              </a:r>
              <a:endParaRPr lang="lv-LV" sz="1000" dirty="0">
                <a:effectLst/>
                <a:latin typeface="Times New Roman"/>
                <a:ea typeface="SimSun"/>
              </a:endParaRPr>
            </a:p>
          </p:txBody>
        </p:sp>
        <p:cxnSp>
          <p:nvCxnSpPr>
            <p:cNvPr id="20" name="Прямая со стрелкой 19"/>
            <p:cNvCxnSpPr>
              <a:stCxn id="5" idx="2"/>
              <a:endCxn id="7" idx="0"/>
            </p:cNvCxnSpPr>
            <p:nvPr/>
          </p:nvCxnSpPr>
          <p:spPr>
            <a:xfrm>
              <a:off x="2874772" y="859555"/>
              <a:ext cx="2662" cy="274581"/>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1" name="Соединительная линия уступом 20"/>
            <p:cNvCxnSpPr>
              <a:stCxn id="5" idx="1"/>
              <a:endCxn id="6" idx="0"/>
            </p:cNvCxnSpPr>
            <p:nvPr/>
          </p:nvCxnSpPr>
          <p:spPr>
            <a:xfrm rot="10800000" flipV="1">
              <a:off x="819899" y="588092"/>
              <a:ext cx="1093800" cy="546043"/>
            </a:xfrm>
            <a:prstGeom prst="bentConnector2">
              <a:avLst/>
            </a:prstGeom>
            <a:ln>
              <a:solidFill>
                <a:schemeClr val="tx1"/>
              </a:solidFill>
              <a:headEnd type="arrow"/>
              <a:tailEnd type="arrow"/>
            </a:ln>
          </p:spPr>
          <p:style>
            <a:lnRef idx="1">
              <a:schemeClr val="dk1"/>
            </a:lnRef>
            <a:fillRef idx="0">
              <a:schemeClr val="dk1"/>
            </a:fillRef>
            <a:effectRef idx="0">
              <a:schemeClr val="dk1"/>
            </a:effectRef>
            <a:fontRef idx="minor">
              <a:schemeClr val="tx1"/>
            </a:fontRef>
          </p:style>
        </p:cxnSp>
        <p:cxnSp>
          <p:nvCxnSpPr>
            <p:cNvPr id="22" name="Прямая со стрелкой 21"/>
            <p:cNvCxnSpPr>
              <a:stCxn id="6" idx="3"/>
              <a:endCxn id="7" idx="1"/>
            </p:cNvCxnSpPr>
            <p:nvPr/>
          </p:nvCxnSpPr>
          <p:spPr>
            <a:xfrm flipV="1">
              <a:off x="1628254" y="1423061"/>
              <a:ext cx="325936" cy="1786"/>
            </a:xfrm>
            <a:prstGeom prst="straightConnector1">
              <a:avLst/>
            </a:prstGeom>
            <a:ln>
              <a:solidFill>
                <a:schemeClr val="tx1"/>
              </a:solidFill>
              <a:headEnd type="arrow"/>
              <a:tailEnd type="arrow"/>
            </a:ln>
          </p:spPr>
          <p:style>
            <a:lnRef idx="1">
              <a:schemeClr val="dk1"/>
            </a:lnRef>
            <a:fillRef idx="0">
              <a:schemeClr val="dk1"/>
            </a:fillRef>
            <a:effectRef idx="0">
              <a:schemeClr val="dk1"/>
            </a:effectRef>
            <a:fontRef idx="minor">
              <a:schemeClr val="tx1"/>
            </a:fontRef>
          </p:style>
        </p:cxnSp>
        <p:cxnSp>
          <p:nvCxnSpPr>
            <p:cNvPr id="23" name="Прямая со стрелкой 22"/>
            <p:cNvCxnSpPr>
              <a:stCxn id="7" idx="3"/>
              <a:endCxn id="8" idx="1"/>
            </p:cNvCxnSpPr>
            <p:nvPr/>
          </p:nvCxnSpPr>
          <p:spPr>
            <a:xfrm flipV="1">
              <a:off x="3800678" y="1423005"/>
              <a:ext cx="384956" cy="56"/>
            </a:xfrm>
            <a:prstGeom prst="straightConnector1">
              <a:avLst/>
            </a:prstGeom>
            <a:ln>
              <a:solidFill>
                <a:schemeClr val="tx1"/>
              </a:solidFill>
              <a:headEnd type="arrow"/>
              <a:tailEnd type="arrow"/>
            </a:ln>
          </p:spPr>
          <p:style>
            <a:lnRef idx="1">
              <a:schemeClr val="dk1"/>
            </a:lnRef>
            <a:fillRef idx="0">
              <a:schemeClr val="dk1"/>
            </a:fillRef>
            <a:effectRef idx="0">
              <a:schemeClr val="dk1"/>
            </a:effectRef>
            <a:fontRef idx="minor">
              <a:schemeClr val="tx1"/>
            </a:fontRef>
          </p:style>
        </p:cxnSp>
        <p:cxnSp>
          <p:nvCxnSpPr>
            <p:cNvPr id="24" name="Прямая со стрелкой 23"/>
            <p:cNvCxnSpPr/>
            <p:nvPr/>
          </p:nvCxnSpPr>
          <p:spPr>
            <a:xfrm flipH="1">
              <a:off x="2868579" y="1711986"/>
              <a:ext cx="544" cy="344660"/>
            </a:xfrm>
            <a:prstGeom prst="straightConnector1">
              <a:avLst/>
            </a:prstGeom>
            <a:ln>
              <a:solidFill>
                <a:schemeClr val="tx1"/>
              </a:solidFill>
              <a:headEnd type="arrow"/>
              <a:tailEnd type="arrow"/>
            </a:ln>
          </p:spPr>
          <p:style>
            <a:lnRef idx="1">
              <a:schemeClr val="dk1"/>
            </a:lnRef>
            <a:fillRef idx="0">
              <a:schemeClr val="dk1"/>
            </a:fillRef>
            <a:effectRef idx="0">
              <a:schemeClr val="dk1"/>
            </a:effectRef>
            <a:fontRef idx="minor">
              <a:schemeClr val="tx1"/>
            </a:fontRef>
          </p:style>
        </p:cxnSp>
        <p:cxnSp>
          <p:nvCxnSpPr>
            <p:cNvPr id="25" name="Прямая соединительная линия 24"/>
            <p:cNvCxnSpPr/>
            <p:nvPr/>
          </p:nvCxnSpPr>
          <p:spPr>
            <a:xfrm>
              <a:off x="819662" y="1879099"/>
              <a:ext cx="1809428"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6" name="Прямая со стрелкой 25"/>
            <p:cNvCxnSpPr/>
            <p:nvPr/>
          </p:nvCxnSpPr>
          <p:spPr>
            <a:xfrm>
              <a:off x="2628840" y="1879099"/>
              <a:ext cx="250" cy="187233"/>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7" name="Прямая со стрелкой 26"/>
            <p:cNvCxnSpPr/>
            <p:nvPr/>
          </p:nvCxnSpPr>
          <p:spPr>
            <a:xfrm flipV="1">
              <a:off x="819899" y="1704048"/>
              <a:ext cx="0" cy="18026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8" name="Прямая со стрелкой 27"/>
            <p:cNvCxnSpPr>
              <a:stCxn id="10" idx="3"/>
              <a:endCxn id="9" idx="1"/>
            </p:cNvCxnSpPr>
            <p:nvPr/>
          </p:nvCxnSpPr>
          <p:spPr>
            <a:xfrm>
              <a:off x="1944612" y="2355867"/>
              <a:ext cx="428911" cy="0"/>
            </a:xfrm>
            <a:prstGeom prst="straightConnector1">
              <a:avLst/>
            </a:prstGeom>
            <a:ln>
              <a:solidFill>
                <a:schemeClr val="tx1"/>
              </a:solidFill>
              <a:headEnd type="arrow"/>
              <a:tailEnd type="arrow"/>
            </a:ln>
          </p:spPr>
          <p:style>
            <a:lnRef idx="1">
              <a:schemeClr val="dk1"/>
            </a:lnRef>
            <a:fillRef idx="0">
              <a:schemeClr val="dk1"/>
            </a:fillRef>
            <a:effectRef idx="0">
              <a:schemeClr val="dk1"/>
            </a:effectRef>
            <a:fontRef idx="minor">
              <a:schemeClr val="tx1"/>
            </a:fontRef>
          </p:style>
        </p:cxnSp>
        <p:cxnSp>
          <p:nvCxnSpPr>
            <p:cNvPr id="29" name="Прямая со стрелкой 28"/>
            <p:cNvCxnSpPr/>
            <p:nvPr/>
          </p:nvCxnSpPr>
          <p:spPr>
            <a:xfrm>
              <a:off x="3149401" y="1885596"/>
              <a:ext cx="0" cy="187233"/>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0" name="Прямая соединительная линия 29"/>
            <p:cNvCxnSpPr/>
            <p:nvPr/>
          </p:nvCxnSpPr>
          <p:spPr>
            <a:xfrm>
              <a:off x="3149401" y="1879099"/>
              <a:ext cx="1694745" cy="142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1" name="Прямая со стрелкой 30"/>
            <p:cNvCxnSpPr/>
            <p:nvPr/>
          </p:nvCxnSpPr>
          <p:spPr>
            <a:xfrm flipH="1" flipV="1">
              <a:off x="4844147" y="1711987"/>
              <a:ext cx="1192" cy="167112"/>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2" name="Прямая со стрелкой 31"/>
            <p:cNvCxnSpPr>
              <a:stCxn id="8" idx="2"/>
              <a:endCxn id="11" idx="0"/>
            </p:cNvCxnSpPr>
            <p:nvPr/>
          </p:nvCxnSpPr>
          <p:spPr>
            <a:xfrm>
              <a:off x="5075494" y="1711930"/>
              <a:ext cx="505" cy="335931"/>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3" name="Прямая со стрелкой 32"/>
            <p:cNvCxnSpPr>
              <a:stCxn id="9" idx="3"/>
              <a:endCxn id="11" idx="1"/>
            </p:cNvCxnSpPr>
            <p:nvPr/>
          </p:nvCxnSpPr>
          <p:spPr>
            <a:xfrm>
              <a:off x="3451117" y="2355867"/>
              <a:ext cx="913999" cy="2509"/>
            </a:xfrm>
            <a:prstGeom prst="straightConnector1">
              <a:avLst/>
            </a:prstGeom>
            <a:ln>
              <a:solidFill>
                <a:schemeClr val="tx1"/>
              </a:solidFill>
              <a:headEnd type="arrow"/>
              <a:tailEnd type="arrow"/>
            </a:ln>
          </p:spPr>
          <p:style>
            <a:lnRef idx="1">
              <a:schemeClr val="dk1"/>
            </a:lnRef>
            <a:fillRef idx="0">
              <a:schemeClr val="dk1"/>
            </a:fillRef>
            <a:effectRef idx="0">
              <a:schemeClr val="dk1"/>
            </a:effectRef>
            <a:fontRef idx="minor">
              <a:schemeClr val="tx1"/>
            </a:fontRef>
          </p:style>
        </p:cxnSp>
        <p:cxnSp>
          <p:nvCxnSpPr>
            <p:cNvPr id="34" name="Прямая со стрелкой 33"/>
            <p:cNvCxnSpPr>
              <a:endCxn id="12" idx="1"/>
            </p:cNvCxnSpPr>
            <p:nvPr/>
          </p:nvCxnSpPr>
          <p:spPr>
            <a:xfrm>
              <a:off x="3341958" y="2960942"/>
              <a:ext cx="1053037" cy="12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5" name="Прямая со стрелкой 34"/>
            <p:cNvCxnSpPr/>
            <p:nvPr/>
          </p:nvCxnSpPr>
          <p:spPr>
            <a:xfrm flipV="1">
              <a:off x="3341958" y="2654083"/>
              <a:ext cx="0" cy="306859"/>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6" name="Прямая со стрелкой 35"/>
            <p:cNvCxnSpPr>
              <a:endCxn id="13" idx="1"/>
            </p:cNvCxnSpPr>
            <p:nvPr/>
          </p:nvCxnSpPr>
          <p:spPr>
            <a:xfrm>
              <a:off x="3244795" y="3450046"/>
              <a:ext cx="1152852"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7" name="Прямая со стрелкой 36"/>
            <p:cNvCxnSpPr/>
            <p:nvPr/>
          </p:nvCxnSpPr>
          <p:spPr>
            <a:xfrm flipV="1">
              <a:off x="3244795" y="2654083"/>
              <a:ext cx="0" cy="793401"/>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8" name="Прямая со стрелкой 37"/>
            <p:cNvCxnSpPr>
              <a:endCxn id="14" idx="1"/>
            </p:cNvCxnSpPr>
            <p:nvPr/>
          </p:nvCxnSpPr>
          <p:spPr>
            <a:xfrm>
              <a:off x="3135421" y="3946921"/>
              <a:ext cx="1259368"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9" name="Прямая со стрелкой 38"/>
            <p:cNvCxnSpPr/>
            <p:nvPr/>
          </p:nvCxnSpPr>
          <p:spPr>
            <a:xfrm flipV="1">
              <a:off x="3135421" y="2654083"/>
              <a:ext cx="0" cy="129283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40" name="Прямая со стрелкой 39"/>
            <p:cNvCxnSpPr>
              <a:endCxn id="15" idx="1"/>
            </p:cNvCxnSpPr>
            <p:nvPr/>
          </p:nvCxnSpPr>
          <p:spPr>
            <a:xfrm>
              <a:off x="3028392" y="4469087"/>
              <a:ext cx="1345012" cy="36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41" name="Прямая со стрелкой 40"/>
            <p:cNvCxnSpPr/>
            <p:nvPr/>
          </p:nvCxnSpPr>
          <p:spPr>
            <a:xfrm flipV="1">
              <a:off x="3028392" y="2654083"/>
              <a:ext cx="0" cy="1815004"/>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42" name="Прямая со стрелкой 41"/>
            <p:cNvCxnSpPr>
              <a:endCxn id="16" idx="1"/>
            </p:cNvCxnSpPr>
            <p:nvPr/>
          </p:nvCxnSpPr>
          <p:spPr>
            <a:xfrm>
              <a:off x="2911962" y="4993243"/>
              <a:ext cx="1482827" cy="20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43" name="Прямая со стрелкой 42"/>
            <p:cNvCxnSpPr/>
            <p:nvPr/>
          </p:nvCxnSpPr>
          <p:spPr>
            <a:xfrm flipV="1">
              <a:off x="2911777" y="2654083"/>
              <a:ext cx="0" cy="233916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44" name="Прямая со стрелкой 43"/>
            <p:cNvCxnSpPr>
              <a:endCxn id="19" idx="1"/>
            </p:cNvCxnSpPr>
            <p:nvPr/>
          </p:nvCxnSpPr>
          <p:spPr>
            <a:xfrm>
              <a:off x="2557839" y="6652252"/>
              <a:ext cx="1837632"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45" name="Прямая со стрелкой 44"/>
            <p:cNvCxnSpPr/>
            <p:nvPr/>
          </p:nvCxnSpPr>
          <p:spPr>
            <a:xfrm flipV="1">
              <a:off x="2799567" y="2654084"/>
              <a:ext cx="0" cy="2853991"/>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46" name="Прямая со стрелкой 45"/>
            <p:cNvCxnSpPr/>
            <p:nvPr/>
          </p:nvCxnSpPr>
          <p:spPr>
            <a:xfrm>
              <a:off x="2799567" y="5508075"/>
              <a:ext cx="1612667"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47" name="Прямая со стрелкой 46"/>
            <p:cNvCxnSpPr/>
            <p:nvPr/>
          </p:nvCxnSpPr>
          <p:spPr>
            <a:xfrm flipV="1">
              <a:off x="2678344" y="2654084"/>
              <a:ext cx="0" cy="3421281"/>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48" name="Прямая со стрелкой 47"/>
            <p:cNvCxnSpPr/>
            <p:nvPr/>
          </p:nvCxnSpPr>
          <p:spPr>
            <a:xfrm>
              <a:off x="2678344" y="6075365"/>
              <a:ext cx="1724776" cy="0"/>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49" name="Прямая со стрелкой 48"/>
            <p:cNvCxnSpPr/>
            <p:nvPr/>
          </p:nvCxnSpPr>
          <p:spPr>
            <a:xfrm flipV="1">
              <a:off x="2549783" y="2654084"/>
              <a:ext cx="8056" cy="399816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943639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628800"/>
            <a:ext cx="7920880" cy="4593703"/>
          </a:xfrm>
        </p:spPr>
        <p:txBody>
          <a:bodyPr/>
          <a:lstStyle/>
          <a:p>
            <a:pPr>
              <a:buFont typeface="Arial" panose="020B0604020202020204" pitchFamily="34" charset="0"/>
              <a:buChar char="•"/>
            </a:pPr>
            <a:r>
              <a:rPr lang="ru-RU" sz="2400" b="1" dirty="0" smtClean="0">
                <a:effectLst/>
              </a:rPr>
              <a:t>DPD </a:t>
            </a:r>
            <a:r>
              <a:rPr lang="lv-LV" sz="2400" dirty="0" smtClean="0">
                <a:effectLst/>
              </a:rPr>
              <a:t>– </a:t>
            </a:r>
            <a:r>
              <a:rPr lang="lv-LV" sz="2400" dirty="0">
                <a:effectLst/>
              </a:rPr>
              <a:t>veido Jaunatnes lietu konsultatīvo komisiju, kuras pienākums – veidot un koordinēt jaunatnes lietu politiku, </a:t>
            </a:r>
            <a:r>
              <a:rPr lang="lv-LV" sz="2400" dirty="0" smtClean="0">
                <a:effectLst/>
              </a:rPr>
              <a:t>kā arī </a:t>
            </a:r>
            <a:r>
              <a:rPr lang="lv-LV" sz="2400" dirty="0">
                <a:effectLst/>
              </a:rPr>
              <a:t>sekot tam, lai jauniešu politikas attīstības virzienu izpilde noritētu saskaņā ar izstrādāto koncepciju. </a:t>
            </a:r>
            <a:endParaRPr lang="ru-RU" sz="2400" dirty="0">
              <a:effectLst/>
            </a:endParaRPr>
          </a:p>
          <a:p>
            <a:pPr>
              <a:buFont typeface="Arial" panose="020B0604020202020204" pitchFamily="34" charset="0"/>
              <a:buChar char="•"/>
            </a:pPr>
            <a:r>
              <a:rPr lang="lv-LV" sz="2400" b="1" dirty="0">
                <a:effectLst/>
              </a:rPr>
              <a:t>JLKK – </a:t>
            </a:r>
            <a:r>
              <a:rPr lang="lv-LV" sz="2400" dirty="0">
                <a:effectLst/>
              </a:rPr>
              <a:t>tiek iekļauts DJA koordinators, DPIP vadītājs, DJC vadītājs, ka arī DPD </a:t>
            </a:r>
            <a:r>
              <a:rPr lang="lv-LV" sz="2400" dirty="0" smtClean="0">
                <a:effectLst/>
              </a:rPr>
              <a:t>vicemērs, kuru </a:t>
            </a:r>
            <a:r>
              <a:rPr lang="lv-LV" sz="2400" dirty="0">
                <a:effectLst/>
              </a:rPr>
              <a:t>kompetencē ir jautājumi, kas ir saistīti ar jaunatnes politikas īstenošanu (kultūras, izglītības un sporta lietās).</a:t>
            </a:r>
            <a:endParaRPr lang="ru-RU" sz="2400" dirty="0">
              <a:effectLst/>
            </a:endParaRPr>
          </a:p>
          <a:p>
            <a:pPr marL="18288" indent="0">
              <a:buNone/>
            </a:pPr>
            <a:endParaRPr lang="ru-RU" dirty="0"/>
          </a:p>
        </p:txBody>
      </p:sp>
      <p:sp>
        <p:nvSpPr>
          <p:cNvPr id="3" name="Заголовок 2"/>
          <p:cNvSpPr>
            <a:spLocks noGrp="1"/>
          </p:cNvSpPr>
          <p:nvPr>
            <p:ph type="title"/>
          </p:nvPr>
        </p:nvSpPr>
        <p:spPr>
          <a:xfrm>
            <a:off x="395536" y="260648"/>
            <a:ext cx="8280920" cy="1224136"/>
          </a:xfrm>
        </p:spPr>
        <p:txBody>
          <a:bodyPr/>
          <a:lstStyle/>
          <a:p>
            <a:pPr algn="ctr"/>
            <a:r>
              <a:rPr lang="lv-LV" sz="4000" b="1" dirty="0" err="1" smtClean="0"/>
              <a:t>Piedā</a:t>
            </a:r>
            <a:r>
              <a:rPr lang="en-US" sz="4000" b="1" dirty="0" smtClean="0"/>
              <a:t>v</a:t>
            </a:r>
            <a:r>
              <a:rPr lang="lv-LV" sz="4000" b="1" dirty="0" err="1" smtClean="0"/>
              <a:t>ātā</a:t>
            </a:r>
            <a:r>
              <a:rPr lang="lv-LV" sz="4000" b="1" dirty="0" smtClean="0"/>
              <a:t> modeļa skaidrojumi</a:t>
            </a:r>
            <a:r>
              <a:rPr lang="en-US" sz="4000" b="1" dirty="0" smtClean="0"/>
              <a:t/>
            </a:r>
            <a:br>
              <a:rPr lang="en-US" sz="4000" b="1" dirty="0" smtClean="0"/>
            </a:br>
            <a:r>
              <a:rPr lang="lv-LV" sz="4000" b="1" dirty="0" smtClean="0"/>
              <a:t>un precizējumi</a:t>
            </a:r>
            <a:endParaRPr lang="ru-RU" sz="4000" dirty="0"/>
          </a:p>
        </p:txBody>
      </p:sp>
      <p:sp>
        <p:nvSpPr>
          <p:cNvPr id="4" name="Номер слайда 3"/>
          <p:cNvSpPr>
            <a:spLocks noGrp="1"/>
          </p:cNvSpPr>
          <p:nvPr>
            <p:ph type="sldNum" sz="quarter" idx="11"/>
          </p:nvPr>
        </p:nvSpPr>
        <p:spPr/>
        <p:txBody>
          <a:bodyPr/>
          <a:lstStyle/>
          <a:p>
            <a:fld id="{DF5DBC5A-E0A6-4CD3-9D9C-3C293D073E01}" type="slidenum">
              <a:rPr lang="ru-RU" smtClean="0"/>
              <a:pPr/>
              <a:t>11</a:t>
            </a:fld>
            <a:endParaRPr lang="ru-RU" dirty="0"/>
          </a:p>
        </p:txBody>
      </p:sp>
    </p:spTree>
    <p:extLst>
      <p:ext uri="{BB962C8B-B14F-4D97-AF65-F5344CB8AC3E}">
        <p14:creationId xmlns:p14="http://schemas.microsoft.com/office/powerpoint/2010/main" val="1614931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772816"/>
            <a:ext cx="7992888" cy="4320480"/>
          </a:xfrm>
        </p:spPr>
        <p:txBody>
          <a:bodyPr>
            <a:normAutofit/>
          </a:bodyPr>
          <a:lstStyle/>
          <a:p>
            <a:pPr>
              <a:buFont typeface="Arial" panose="020B0604020202020204" pitchFamily="34" charset="0"/>
              <a:buChar char="•"/>
            </a:pPr>
            <a:r>
              <a:rPr lang="lv-LV" sz="2400" b="1" dirty="0">
                <a:effectLst/>
              </a:rPr>
              <a:t>DJC</a:t>
            </a:r>
            <a:r>
              <a:rPr lang="lv-LV" sz="2400" dirty="0">
                <a:effectLst/>
              </a:rPr>
              <a:t> – DPD izveido </a:t>
            </a:r>
            <a:r>
              <a:rPr lang="lv-LV" sz="2400" dirty="0" smtClean="0">
                <a:effectLst/>
              </a:rPr>
              <a:t>DJC</a:t>
            </a:r>
            <a:r>
              <a:rPr lang="ru-RU" sz="2400" dirty="0" smtClean="0">
                <a:effectLst/>
              </a:rPr>
              <a:t>,</a:t>
            </a:r>
            <a:r>
              <a:rPr lang="lv-LV" sz="2400" dirty="0" smtClean="0">
                <a:effectLst/>
              </a:rPr>
              <a:t> </a:t>
            </a:r>
            <a:r>
              <a:rPr lang="lv-LV" sz="2400" dirty="0">
                <a:effectLst/>
              </a:rPr>
              <a:t>kurā ir iekļauti – DJC vadītājs (tiek ievēlēts atklāta konkursā </a:t>
            </a:r>
            <a:r>
              <a:rPr lang="lv-LV" sz="2400" dirty="0" smtClean="0">
                <a:effectLst/>
              </a:rPr>
              <a:t>kārt</a:t>
            </a:r>
            <a:r>
              <a:rPr lang="ru-RU" sz="2400" dirty="0" err="1" smtClean="0">
                <a:effectLst/>
              </a:rPr>
              <a:t>īb</a:t>
            </a:r>
            <a:r>
              <a:rPr lang="lv-LV" sz="2400" dirty="0" smtClean="0">
                <a:effectLst/>
              </a:rPr>
              <a:t>ā</a:t>
            </a:r>
            <a:r>
              <a:rPr lang="lv-LV" sz="2400" dirty="0">
                <a:effectLst/>
              </a:rPr>
              <a:t>), projektu koordinators (tiek ievēlēts atklāta konkursā </a:t>
            </a:r>
            <a:r>
              <a:rPr lang="lv-LV" sz="2400" dirty="0" smtClean="0">
                <a:effectLst/>
              </a:rPr>
              <a:t>kārtībā</a:t>
            </a:r>
            <a:r>
              <a:rPr lang="lv-LV" sz="2400" dirty="0">
                <a:effectLst/>
              </a:rPr>
              <a:t>), kā arī lietvedības koordinators. DJC mērķis īstenot koncepcijā noteiktos atbilstošos </a:t>
            </a:r>
            <a:r>
              <a:rPr lang="lv-LV" sz="2400" dirty="0" smtClean="0">
                <a:effectLst/>
              </a:rPr>
              <a:t>uzdevums</a:t>
            </a:r>
            <a:r>
              <a:rPr lang="ru-RU" sz="2400" dirty="0" smtClean="0">
                <a:effectLst/>
              </a:rPr>
              <a:t>.</a:t>
            </a:r>
          </a:p>
          <a:p>
            <a:pPr>
              <a:buFont typeface="Arial" panose="020B0604020202020204" pitchFamily="34" charset="0"/>
              <a:buChar char="•"/>
            </a:pPr>
            <a:r>
              <a:rPr lang="lv-LV" sz="2400" b="1" dirty="0">
                <a:effectLst/>
              </a:rPr>
              <a:t>DJA – </a:t>
            </a:r>
            <a:r>
              <a:rPr lang="lv-LV" sz="2400" dirty="0">
                <a:effectLst/>
              </a:rPr>
              <a:t>veido DPD pēc DJC ieteikuma</a:t>
            </a:r>
            <a:r>
              <a:rPr lang="lv-LV" sz="2400" dirty="0" smtClean="0">
                <a:effectLst/>
              </a:rPr>
              <a:t>.</a:t>
            </a:r>
            <a:r>
              <a:rPr lang="ru-RU" sz="2400" dirty="0" smtClean="0">
                <a:effectLst/>
              </a:rPr>
              <a:t> </a:t>
            </a:r>
            <a:r>
              <a:rPr lang="lv-LV" sz="2400" dirty="0">
                <a:effectLst/>
              </a:rPr>
              <a:t>DJA mērķis ir veicināt saikni starp jauniešu NVO, DPD institūcijām, </a:t>
            </a:r>
            <a:r>
              <a:rPr lang="lv-LV" sz="2400" dirty="0" smtClean="0">
                <a:effectLst/>
              </a:rPr>
              <a:t>pilsoniskās </a:t>
            </a:r>
            <a:r>
              <a:rPr lang="lv-LV" sz="2400" dirty="0">
                <a:effectLst/>
              </a:rPr>
              <a:t>sabiedrības pārstāvjiem u.c. Līdztekus tam, DJA iekļaujas pieejamo fondu līdzekļu piesaistē NVO, sniedzot atbalstu un veicinot jauniešu iniciatīvas.</a:t>
            </a:r>
            <a:endParaRPr lang="ru-RU" sz="2400" dirty="0"/>
          </a:p>
        </p:txBody>
      </p:sp>
      <p:sp>
        <p:nvSpPr>
          <p:cNvPr id="4" name="Заголовок 2"/>
          <p:cNvSpPr>
            <a:spLocks noGrp="1"/>
          </p:cNvSpPr>
          <p:nvPr>
            <p:ph type="title"/>
          </p:nvPr>
        </p:nvSpPr>
        <p:spPr>
          <a:xfrm>
            <a:off x="251520" y="260648"/>
            <a:ext cx="8568952" cy="1224136"/>
          </a:xfrm>
        </p:spPr>
        <p:txBody>
          <a:bodyPr/>
          <a:lstStyle/>
          <a:p>
            <a:pPr algn="ctr"/>
            <a:r>
              <a:rPr lang="lv-LV" sz="4000" b="1" dirty="0" smtClean="0"/>
              <a:t>Piedāvātā modeļa skaidrojumi</a:t>
            </a:r>
            <a:br>
              <a:rPr lang="lv-LV" sz="4000" b="1" dirty="0" smtClean="0"/>
            </a:br>
            <a:r>
              <a:rPr lang="lv-LV" sz="4000" b="1" dirty="0" smtClean="0"/>
              <a:t>un precizējumi</a:t>
            </a:r>
            <a:r>
              <a:rPr lang="ru-RU" sz="4000" b="1" dirty="0" smtClean="0"/>
              <a:t> (I)</a:t>
            </a:r>
            <a:endParaRPr lang="ru-RU" sz="4000" dirty="0"/>
          </a:p>
        </p:txBody>
      </p:sp>
      <p:sp>
        <p:nvSpPr>
          <p:cNvPr id="3" name="Номер слайда 2"/>
          <p:cNvSpPr>
            <a:spLocks noGrp="1"/>
          </p:cNvSpPr>
          <p:nvPr>
            <p:ph type="sldNum" sz="quarter" idx="11"/>
          </p:nvPr>
        </p:nvSpPr>
        <p:spPr/>
        <p:txBody>
          <a:bodyPr/>
          <a:lstStyle/>
          <a:p>
            <a:fld id="{DF5DBC5A-E0A6-4CD3-9D9C-3C293D073E01}" type="slidenum">
              <a:rPr lang="ru-RU" smtClean="0"/>
              <a:pPr/>
              <a:t>12</a:t>
            </a:fld>
            <a:endParaRPr lang="ru-RU"/>
          </a:p>
        </p:txBody>
      </p:sp>
    </p:spTree>
    <p:extLst>
      <p:ext uri="{BB962C8B-B14F-4D97-AF65-F5344CB8AC3E}">
        <p14:creationId xmlns:p14="http://schemas.microsoft.com/office/powerpoint/2010/main" val="273267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700808"/>
            <a:ext cx="7920880" cy="4536504"/>
          </a:xfrm>
        </p:spPr>
        <p:txBody>
          <a:bodyPr>
            <a:normAutofit/>
          </a:bodyPr>
          <a:lstStyle/>
          <a:p>
            <a:pPr>
              <a:buFont typeface="Arial" panose="020B0604020202020204" pitchFamily="34" charset="0"/>
              <a:buChar char="•"/>
            </a:pPr>
            <a:r>
              <a:rPr lang="lv-LV" sz="1900" dirty="0"/>
              <a:t>Segmentēt jaunatnes grupas pēc dažādām pazīmēm un īpašībām.</a:t>
            </a:r>
          </a:p>
          <a:p>
            <a:pPr>
              <a:buFont typeface="Arial" panose="020B0604020202020204" pitchFamily="34" charset="0"/>
              <a:buChar char="•"/>
            </a:pPr>
            <a:r>
              <a:rPr lang="lv-LV" sz="1900" dirty="0"/>
              <a:t>Veicināt Daugavpils jaunatnes politikas pētniecības uzsākšanu </a:t>
            </a:r>
            <a:r>
              <a:rPr lang="lv-LV" sz="1900" dirty="0" smtClean="0"/>
              <a:t>Daugavpilī</a:t>
            </a:r>
            <a:endParaRPr lang="lv-LV" sz="1900" dirty="0"/>
          </a:p>
          <a:p>
            <a:pPr>
              <a:buFont typeface="Arial" panose="020B0604020202020204" pitchFamily="34" charset="0"/>
              <a:buChar char="•"/>
            </a:pPr>
            <a:r>
              <a:rPr lang="lv-LV" sz="1900" dirty="0"/>
              <a:t>Veicināt darba ar jaunatni iesaistīto personu apmācības par jaunatnes politikas aspektiem un aktualitātēm.</a:t>
            </a:r>
          </a:p>
          <a:p>
            <a:pPr>
              <a:buFont typeface="Arial" panose="020B0604020202020204" pitchFamily="34" charset="0"/>
              <a:buChar char="•"/>
            </a:pPr>
            <a:r>
              <a:rPr lang="lv-LV" sz="1900" dirty="0"/>
              <a:t>Organizēt informatīvas kampaņas, apmācības, mācību </a:t>
            </a:r>
            <a:r>
              <a:rPr lang="lv-LV" sz="1900" dirty="0" smtClean="0"/>
              <a:t>nometnes  </a:t>
            </a:r>
            <a:r>
              <a:rPr lang="lv-LV" sz="1900" dirty="0"/>
              <a:t>par aktīvu līdzdalību un jaunatnes organizāciju lomu sabiedrībā.</a:t>
            </a:r>
          </a:p>
          <a:p>
            <a:pPr>
              <a:buFont typeface="Arial" panose="020B0604020202020204" pitchFamily="34" charset="0"/>
              <a:buChar char="•"/>
            </a:pPr>
            <a:r>
              <a:rPr lang="lv-LV" sz="1900" dirty="0"/>
              <a:t>Izveidot un popularizēt vienaudžu izglītotāju platformu </a:t>
            </a:r>
            <a:r>
              <a:rPr lang="lv-LV" sz="1900" dirty="0" smtClean="0"/>
              <a:t>Daugavpilī. </a:t>
            </a:r>
            <a:endParaRPr lang="lv-LV" sz="1900" dirty="0"/>
          </a:p>
          <a:p>
            <a:pPr>
              <a:buFont typeface="Arial" panose="020B0604020202020204" pitchFamily="34" charset="0"/>
              <a:buChar char="•"/>
            </a:pPr>
            <a:r>
              <a:rPr lang="lv-LV" sz="1900" dirty="0" smtClean="0"/>
              <a:t>Tradicionālo </a:t>
            </a:r>
            <a:r>
              <a:rPr lang="lv-LV" sz="1900" dirty="0"/>
              <a:t>ikgadējo pasākumu organizēšana un </a:t>
            </a:r>
            <a:r>
              <a:rPr lang="lv-LV" sz="1900" dirty="0" smtClean="0"/>
              <a:t>vadīšana </a:t>
            </a:r>
            <a:r>
              <a:rPr lang="lv-LV" sz="1900" dirty="0"/>
              <a:t>pilsētas mērogā (kultūras, sporta, mākslas pasākumi, forumi, konferences</a:t>
            </a:r>
            <a:r>
              <a:rPr lang="lv-LV" sz="1900" dirty="0" smtClean="0"/>
              <a:t>).</a:t>
            </a:r>
            <a:endParaRPr lang="lv-LV" sz="1900" dirty="0"/>
          </a:p>
          <a:p>
            <a:pPr>
              <a:buFont typeface="Arial" panose="020B0604020202020204" pitchFamily="34" charset="0"/>
              <a:buChar char="•"/>
            </a:pPr>
            <a:r>
              <a:rPr lang="lv-LV" sz="1900" dirty="0"/>
              <a:t>Veicināt tradicionālu ģimenes vērtību </a:t>
            </a:r>
            <a:r>
              <a:rPr lang="lv-LV" sz="1900" dirty="0" smtClean="0"/>
              <a:t>popularizēšanu.</a:t>
            </a:r>
            <a:endParaRPr lang="lv-LV" sz="1900" dirty="0"/>
          </a:p>
        </p:txBody>
      </p:sp>
      <p:sp>
        <p:nvSpPr>
          <p:cNvPr id="3" name="Заголовок 2"/>
          <p:cNvSpPr>
            <a:spLocks noGrp="1"/>
          </p:cNvSpPr>
          <p:nvPr>
            <p:ph type="title"/>
          </p:nvPr>
        </p:nvSpPr>
        <p:spPr>
          <a:xfrm>
            <a:off x="395536" y="188640"/>
            <a:ext cx="8280920" cy="1296144"/>
          </a:xfrm>
        </p:spPr>
        <p:txBody>
          <a:bodyPr/>
          <a:lstStyle/>
          <a:p>
            <a:pPr algn="ctr"/>
            <a:r>
              <a:rPr lang="lv-LV" sz="4000" b="1" dirty="0" smtClean="0"/>
              <a:t>J</a:t>
            </a:r>
            <a:r>
              <a:rPr lang="ru-RU" sz="4000" b="1" dirty="0" smtClean="0"/>
              <a:t>auniešu</a:t>
            </a:r>
            <a:r>
              <a:rPr lang="lv-LV" sz="4000" b="1" dirty="0" smtClean="0"/>
              <a:t> </a:t>
            </a:r>
            <a:r>
              <a:rPr lang="ru-RU" sz="4000" b="1" dirty="0" smtClean="0"/>
              <a:t>izgl</a:t>
            </a:r>
            <a:r>
              <a:rPr lang="lv-LV" sz="4000" b="1" dirty="0" smtClean="0"/>
              <a:t>ī</a:t>
            </a:r>
            <a:r>
              <a:rPr lang="ru-RU" sz="4000" b="1" dirty="0" smtClean="0"/>
              <a:t>tība</a:t>
            </a:r>
            <a:r>
              <a:rPr lang="lv-LV" sz="4000" b="1" dirty="0" smtClean="0"/>
              <a:t>,</a:t>
            </a:r>
            <a:br>
              <a:rPr lang="lv-LV" sz="4000" b="1" dirty="0" smtClean="0"/>
            </a:br>
            <a:r>
              <a:rPr lang="ru-RU" sz="4000" b="1" dirty="0" smtClean="0"/>
              <a:t>apm</a:t>
            </a:r>
            <a:r>
              <a:rPr lang="lv-LV" sz="4000" b="1" dirty="0" smtClean="0"/>
              <a:t>ā</a:t>
            </a:r>
            <a:r>
              <a:rPr lang="ru-RU" sz="4000" b="1" dirty="0" smtClean="0"/>
              <a:t>cība</a:t>
            </a:r>
            <a:r>
              <a:rPr lang="lv-LV" sz="4000" b="1" dirty="0" smtClean="0"/>
              <a:t> </a:t>
            </a:r>
            <a:r>
              <a:rPr lang="ru-RU" sz="4000" b="1" dirty="0" err="1" smtClean="0"/>
              <a:t>un</a:t>
            </a:r>
            <a:r>
              <a:rPr lang="ru-RU" sz="4000" b="1" dirty="0" smtClean="0"/>
              <a:t> </a:t>
            </a:r>
            <a:r>
              <a:rPr lang="ru-RU" sz="4000" b="1" dirty="0" err="1" smtClean="0"/>
              <a:t>kultūra</a:t>
            </a:r>
            <a:endParaRPr lang="ru-RU" sz="4000" b="1" dirty="0"/>
          </a:p>
        </p:txBody>
      </p:sp>
      <p:sp>
        <p:nvSpPr>
          <p:cNvPr id="4" name="Номер слайда 3"/>
          <p:cNvSpPr>
            <a:spLocks noGrp="1"/>
          </p:cNvSpPr>
          <p:nvPr>
            <p:ph type="sldNum" sz="quarter" idx="11"/>
          </p:nvPr>
        </p:nvSpPr>
        <p:spPr/>
        <p:txBody>
          <a:bodyPr/>
          <a:lstStyle/>
          <a:p>
            <a:fld id="{DF5DBC5A-E0A6-4CD3-9D9C-3C293D073E01}" type="slidenum">
              <a:rPr lang="ru-RU" smtClean="0"/>
              <a:pPr/>
              <a:t>13</a:t>
            </a:fld>
            <a:endParaRPr lang="ru-RU"/>
          </a:p>
        </p:txBody>
      </p:sp>
    </p:spTree>
    <p:extLst>
      <p:ext uri="{BB962C8B-B14F-4D97-AF65-F5344CB8AC3E}">
        <p14:creationId xmlns:p14="http://schemas.microsoft.com/office/powerpoint/2010/main" val="1841868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916832"/>
            <a:ext cx="7992888" cy="4464496"/>
          </a:xfrm>
        </p:spPr>
        <p:txBody>
          <a:bodyPr>
            <a:normAutofit/>
          </a:bodyPr>
          <a:lstStyle/>
          <a:p>
            <a:pPr>
              <a:buFont typeface="Arial" panose="020B0604020202020204" pitchFamily="34" charset="0"/>
              <a:buChar char="•"/>
            </a:pPr>
            <a:r>
              <a:rPr lang="lv-LV" sz="2200" dirty="0"/>
              <a:t>Izveidot Daugavpils pašvaldības oficiālās lapas sociālajos tīklos un ar to palīdzību informēt </a:t>
            </a:r>
            <a:r>
              <a:rPr lang="lv-LV" sz="2200" dirty="0" smtClean="0"/>
              <a:t>jauniešus.</a:t>
            </a:r>
            <a:endParaRPr lang="lv-LV" sz="2200" dirty="0"/>
          </a:p>
          <a:p>
            <a:pPr>
              <a:buFont typeface="Arial" panose="020B0604020202020204" pitchFamily="34" charset="0"/>
              <a:buChar char="•"/>
            </a:pPr>
            <a:r>
              <a:rPr lang="lv-LV" sz="2200" dirty="0"/>
              <a:t>Sekmēt vienotā informācijas portāla izveidi un </a:t>
            </a:r>
            <a:r>
              <a:rPr lang="lv-LV" sz="2200" dirty="0" smtClean="0"/>
              <a:t>attīstību.</a:t>
            </a:r>
            <a:endParaRPr lang="lv-LV" sz="2200" dirty="0"/>
          </a:p>
          <a:p>
            <a:pPr>
              <a:buFont typeface="Arial" panose="020B0604020202020204" pitchFamily="34" charset="0"/>
              <a:buChar char="•"/>
            </a:pPr>
            <a:r>
              <a:rPr lang="lv-LV" sz="2200" dirty="0"/>
              <a:t>Regulāri veikt pētījumus un aptaujas jauniešu </a:t>
            </a:r>
            <a:r>
              <a:rPr lang="lv-LV" sz="2200" dirty="0" smtClean="0"/>
              <a:t>vidū, </a:t>
            </a:r>
            <a:r>
              <a:rPr lang="lv-LV" sz="2200" dirty="0"/>
              <a:t>analizēt rezultātus un uzlabot informācijas piegādes </a:t>
            </a:r>
            <a:r>
              <a:rPr lang="lv-LV" sz="2200" dirty="0" smtClean="0"/>
              <a:t>veidus.</a:t>
            </a:r>
            <a:endParaRPr lang="lv-LV" sz="2200" dirty="0"/>
          </a:p>
          <a:p>
            <a:pPr>
              <a:buFont typeface="Arial" panose="020B0604020202020204" pitchFamily="34" charset="0"/>
              <a:buChar char="•"/>
            </a:pPr>
            <a:r>
              <a:rPr lang="lv-LV" sz="2200" dirty="0"/>
              <a:t>Izveidot bukletu par visiem jauniešiem </a:t>
            </a:r>
            <a:r>
              <a:rPr lang="lv-LV" sz="2200" dirty="0" smtClean="0"/>
              <a:t>pieejamajiem </a:t>
            </a:r>
            <a:r>
              <a:rPr lang="lv-LV" sz="2200" dirty="0"/>
              <a:t>laika pavadīšanas veidiem pilsētā, regulāri atjaunināt to, izplatīt gan </a:t>
            </a:r>
            <a:r>
              <a:rPr lang="lv-LV" sz="2200" dirty="0" smtClean="0"/>
              <a:t>drukātā, </a:t>
            </a:r>
            <a:r>
              <a:rPr lang="lv-LV" sz="2200" dirty="0"/>
              <a:t>gan elektroniskā </a:t>
            </a:r>
            <a:r>
              <a:rPr lang="lv-LV" sz="2200" dirty="0" smtClean="0"/>
              <a:t>veidā.</a:t>
            </a:r>
            <a:endParaRPr lang="lv-LV" sz="2200" dirty="0"/>
          </a:p>
        </p:txBody>
      </p:sp>
      <p:sp>
        <p:nvSpPr>
          <p:cNvPr id="3" name="Заголовок 2"/>
          <p:cNvSpPr>
            <a:spLocks noGrp="1"/>
          </p:cNvSpPr>
          <p:nvPr>
            <p:ph type="title"/>
          </p:nvPr>
        </p:nvSpPr>
        <p:spPr>
          <a:xfrm>
            <a:off x="323528" y="260648"/>
            <a:ext cx="8496944" cy="1224136"/>
          </a:xfrm>
        </p:spPr>
        <p:txBody>
          <a:bodyPr/>
          <a:lstStyle/>
          <a:p>
            <a:pPr algn="ctr"/>
            <a:r>
              <a:rPr lang="lv-LV" sz="4000" b="1" dirty="0"/>
              <a:t>Jaunatnes informētība un tās uzlabošanas iespējas</a:t>
            </a:r>
            <a:endParaRPr lang="ru-RU" sz="4000" b="1" dirty="0"/>
          </a:p>
        </p:txBody>
      </p:sp>
      <p:sp>
        <p:nvSpPr>
          <p:cNvPr id="4" name="Номер слайда 3"/>
          <p:cNvSpPr>
            <a:spLocks noGrp="1"/>
          </p:cNvSpPr>
          <p:nvPr>
            <p:ph type="sldNum" sz="quarter" idx="11"/>
          </p:nvPr>
        </p:nvSpPr>
        <p:spPr/>
        <p:txBody>
          <a:bodyPr/>
          <a:lstStyle/>
          <a:p>
            <a:fld id="{DF5DBC5A-E0A6-4CD3-9D9C-3C293D073E01}" type="slidenum">
              <a:rPr lang="ru-RU" smtClean="0"/>
              <a:pPr/>
              <a:t>14</a:t>
            </a:fld>
            <a:endParaRPr lang="ru-RU"/>
          </a:p>
        </p:txBody>
      </p:sp>
    </p:spTree>
    <p:extLst>
      <p:ext uri="{BB962C8B-B14F-4D97-AF65-F5344CB8AC3E}">
        <p14:creationId xmlns:p14="http://schemas.microsoft.com/office/powerpoint/2010/main" val="3465189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916832"/>
            <a:ext cx="7992888" cy="4248472"/>
          </a:xfrm>
        </p:spPr>
        <p:txBody>
          <a:bodyPr>
            <a:normAutofit/>
          </a:bodyPr>
          <a:lstStyle/>
          <a:p>
            <a:pPr>
              <a:buFont typeface="Arial" panose="020B0604020202020204" pitchFamily="34" charset="0"/>
              <a:buChar char="•"/>
            </a:pPr>
            <a:r>
              <a:rPr lang="lv-LV" sz="2200" dirty="0"/>
              <a:t>Līdzekļu piesaiste ES fondu apguvei Daugavpilī caur DJC (vai tam līdzīgu struktūru) un Daugavpils </a:t>
            </a:r>
            <a:r>
              <a:rPr lang="lv-LV" sz="2200" dirty="0" smtClean="0"/>
              <a:t>NVO.</a:t>
            </a:r>
            <a:endParaRPr lang="lv-LV" sz="2200" dirty="0"/>
          </a:p>
          <a:p>
            <a:pPr>
              <a:buFont typeface="Arial" panose="020B0604020202020204" pitchFamily="34" charset="0"/>
              <a:buChar char="•"/>
            </a:pPr>
            <a:r>
              <a:rPr lang="lv-LV" sz="2200" dirty="0" smtClean="0"/>
              <a:t>Izstrādāt </a:t>
            </a:r>
            <a:r>
              <a:rPr lang="lv-LV" sz="2200" dirty="0"/>
              <a:t>pasākumus Baltijas valstu draudzības veicināšanai, piemēram, Baltijas ceļam </a:t>
            </a:r>
            <a:r>
              <a:rPr lang="lv-LV" sz="2200" dirty="0" smtClean="0"/>
              <a:t>veltītie pasākumi.</a:t>
            </a:r>
            <a:endParaRPr lang="lv-LV" sz="2200" dirty="0"/>
          </a:p>
          <a:p>
            <a:pPr>
              <a:buFont typeface="Arial" panose="020B0604020202020204" pitchFamily="34" charset="0"/>
              <a:buChar char="•"/>
            </a:pPr>
            <a:r>
              <a:rPr lang="lv-LV" sz="2200" dirty="0"/>
              <a:t>Veicināt jauniešu </a:t>
            </a:r>
            <a:r>
              <a:rPr lang="lv-LV" sz="2200" dirty="0" err="1" smtClean="0"/>
              <a:t>informētīb</a:t>
            </a:r>
            <a:r>
              <a:rPr lang="en-US" sz="2200" dirty="0" smtClean="0"/>
              <a:t>u</a:t>
            </a:r>
            <a:r>
              <a:rPr lang="lv-LV" sz="2200" dirty="0" smtClean="0"/>
              <a:t> </a:t>
            </a:r>
            <a:r>
              <a:rPr lang="lv-LV" sz="2200" dirty="0"/>
              <a:t>par dažādu iestāžu darbību – informācijas dienu </a:t>
            </a:r>
            <a:r>
              <a:rPr lang="lv-LV" sz="2200" dirty="0" smtClean="0"/>
              <a:t>veidošana,</a:t>
            </a:r>
            <a:r>
              <a:rPr lang="en-US" sz="2200" smtClean="0"/>
              <a:t> </a:t>
            </a:r>
            <a:r>
              <a:rPr lang="lv-LV" sz="2200" smtClean="0"/>
              <a:t>piemēram</a:t>
            </a:r>
            <a:r>
              <a:rPr lang="lv-LV" sz="2200" dirty="0"/>
              <a:t>, </a:t>
            </a:r>
            <a:r>
              <a:rPr lang="lv-LV" sz="2200" dirty="0" smtClean="0"/>
              <a:t>par Daugavpils </a:t>
            </a:r>
            <a:r>
              <a:rPr lang="lv-LV" sz="2200" dirty="0"/>
              <a:t>domes, Latgales reģionālās policijas </a:t>
            </a:r>
            <a:r>
              <a:rPr lang="lv-LV" sz="2200" dirty="0" smtClean="0"/>
              <a:t>pārvaldes </a:t>
            </a:r>
            <a:r>
              <a:rPr lang="lv-LV" sz="2200" dirty="0"/>
              <a:t>u.c. iestāžu darbību.</a:t>
            </a:r>
          </a:p>
          <a:p>
            <a:pPr>
              <a:buFont typeface="Arial" panose="020B0604020202020204" pitchFamily="34" charset="0"/>
              <a:buChar char="•"/>
            </a:pPr>
            <a:r>
              <a:rPr lang="lv-LV" sz="2200" dirty="0"/>
              <a:t>Starptautisko apmaiņas programmu </a:t>
            </a:r>
            <a:r>
              <a:rPr lang="lv-LV" sz="2200" dirty="0" smtClean="0"/>
              <a:t>izveide.</a:t>
            </a:r>
            <a:endParaRPr lang="lv-LV" sz="2200" dirty="0"/>
          </a:p>
        </p:txBody>
      </p:sp>
      <p:sp>
        <p:nvSpPr>
          <p:cNvPr id="3" name="Заголовок 2"/>
          <p:cNvSpPr>
            <a:spLocks noGrp="1"/>
          </p:cNvSpPr>
          <p:nvPr>
            <p:ph type="title"/>
          </p:nvPr>
        </p:nvSpPr>
        <p:spPr>
          <a:xfrm>
            <a:off x="395536" y="332656"/>
            <a:ext cx="8280920" cy="1152128"/>
          </a:xfrm>
        </p:spPr>
        <p:txBody>
          <a:bodyPr/>
          <a:lstStyle/>
          <a:p>
            <a:pPr algn="ctr"/>
            <a:r>
              <a:rPr lang="lv-LV" sz="4000" b="1" dirty="0"/>
              <a:t>Jauniešu </a:t>
            </a:r>
            <a:r>
              <a:rPr lang="lv-LV" sz="4000" b="1" dirty="0" smtClean="0"/>
              <a:t>līdzdalība</a:t>
            </a:r>
            <a:br>
              <a:rPr lang="lv-LV" sz="4000" b="1" dirty="0" smtClean="0"/>
            </a:br>
            <a:r>
              <a:rPr lang="lv-LV" sz="4000" b="1" dirty="0" smtClean="0"/>
              <a:t>un </a:t>
            </a:r>
            <a:r>
              <a:rPr lang="lv-LV" sz="4000" b="1" dirty="0"/>
              <a:t>sociālā iekļaušana</a:t>
            </a:r>
            <a:endParaRPr lang="ru-RU" sz="4000" b="1" dirty="0"/>
          </a:p>
        </p:txBody>
      </p:sp>
      <p:sp>
        <p:nvSpPr>
          <p:cNvPr id="4" name="Номер слайда 3"/>
          <p:cNvSpPr>
            <a:spLocks noGrp="1"/>
          </p:cNvSpPr>
          <p:nvPr>
            <p:ph type="sldNum" sz="quarter" idx="11"/>
          </p:nvPr>
        </p:nvSpPr>
        <p:spPr/>
        <p:txBody>
          <a:bodyPr/>
          <a:lstStyle/>
          <a:p>
            <a:fld id="{DF5DBC5A-E0A6-4CD3-9D9C-3C293D073E01}" type="slidenum">
              <a:rPr lang="ru-RU" smtClean="0"/>
              <a:pPr/>
              <a:t>15</a:t>
            </a:fld>
            <a:endParaRPr lang="ru-RU"/>
          </a:p>
        </p:txBody>
      </p:sp>
    </p:spTree>
    <p:extLst>
      <p:ext uri="{BB962C8B-B14F-4D97-AF65-F5344CB8AC3E}">
        <p14:creationId xmlns:p14="http://schemas.microsoft.com/office/powerpoint/2010/main" val="1463161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700808"/>
            <a:ext cx="8064896" cy="4536504"/>
          </a:xfrm>
        </p:spPr>
        <p:txBody>
          <a:bodyPr>
            <a:normAutofit/>
          </a:bodyPr>
          <a:lstStyle/>
          <a:p>
            <a:pPr>
              <a:buFont typeface="Arial" panose="020B0604020202020204" pitchFamily="34" charset="0"/>
              <a:buChar char="•"/>
            </a:pPr>
            <a:r>
              <a:rPr lang="lv-LV" sz="2200" dirty="0"/>
              <a:t>Daugavpils ģeogrāfiskā stāvokļa izmantošana – tūrisma ietvaros, veidojot jaunu jauniešu festivālu.</a:t>
            </a:r>
          </a:p>
          <a:p>
            <a:pPr>
              <a:buFont typeface="Arial" panose="020B0604020202020204" pitchFamily="34" charset="0"/>
              <a:buChar char="•"/>
            </a:pPr>
            <a:r>
              <a:rPr lang="lv-LV" sz="2200" dirty="0"/>
              <a:t>Veicināt jauniešu</a:t>
            </a:r>
            <a:r>
              <a:rPr lang="ru-RU" sz="2200" dirty="0"/>
              <a:t> </a:t>
            </a:r>
            <a:r>
              <a:rPr lang="ru-RU" sz="2200" dirty="0" err="1" smtClean="0"/>
              <a:t>lokālpatriotismu</a:t>
            </a:r>
            <a:r>
              <a:rPr lang="lv-LV" sz="2200" dirty="0" smtClean="0"/>
              <a:t>.</a:t>
            </a:r>
            <a:endParaRPr lang="lv-LV" sz="2200" dirty="0"/>
          </a:p>
          <a:p>
            <a:pPr>
              <a:buFont typeface="Arial" panose="020B0604020202020204" pitchFamily="34" charset="0"/>
              <a:buChar char="•"/>
            </a:pPr>
            <a:r>
              <a:rPr lang="lv-LV" sz="2200" dirty="0"/>
              <a:t>Attīstīt un pilnveidot sniegto pakalpojumu klāstu </a:t>
            </a:r>
            <a:r>
              <a:rPr lang="lv-LV" sz="2200" dirty="0" smtClean="0"/>
              <a:t>jauniešiem.</a:t>
            </a:r>
            <a:endParaRPr lang="lv-LV" sz="2200" dirty="0"/>
          </a:p>
          <a:p>
            <a:pPr>
              <a:buFont typeface="Arial" panose="020B0604020202020204" pitchFamily="34" charset="0"/>
              <a:buChar char="•"/>
            </a:pPr>
            <a:r>
              <a:rPr lang="lv-LV" sz="2200" dirty="0"/>
              <a:t>Veicināt jauniešu aktīvu piedalīšanos aktuālu lēmumu </a:t>
            </a:r>
            <a:r>
              <a:rPr lang="lv-LV" sz="2200" dirty="0" smtClean="0"/>
              <a:t>pieņemšanā.</a:t>
            </a:r>
            <a:endParaRPr lang="lv-LV" sz="2200" dirty="0"/>
          </a:p>
          <a:p>
            <a:pPr>
              <a:buFont typeface="Arial" panose="020B0604020202020204" pitchFamily="34" charset="0"/>
              <a:buChar char="•"/>
            </a:pPr>
            <a:r>
              <a:rPr lang="lv-LV" sz="2200" dirty="0"/>
              <a:t>Organizēt jauniešu tikšanās, interaktīvas konferences,  apaļos galdus ar Latvijā pazīstamiem </a:t>
            </a:r>
            <a:r>
              <a:rPr lang="lv-LV" sz="2200" dirty="0" smtClean="0"/>
              <a:t>cilvēkiem.</a:t>
            </a:r>
            <a:endParaRPr lang="lv-LV" sz="2200" dirty="0"/>
          </a:p>
          <a:p>
            <a:pPr>
              <a:buFont typeface="Arial" panose="020B0604020202020204" pitchFamily="34" charset="0"/>
              <a:buChar char="•"/>
            </a:pPr>
            <a:r>
              <a:rPr lang="lv-LV" sz="2200" dirty="0"/>
              <a:t>Veicināt jauniešu integrāciju </a:t>
            </a:r>
            <a:r>
              <a:rPr lang="lv-LV" sz="2200" dirty="0" smtClean="0"/>
              <a:t>sabiedrībā.</a:t>
            </a:r>
            <a:endParaRPr lang="lv-LV" sz="2200" dirty="0"/>
          </a:p>
        </p:txBody>
      </p:sp>
      <p:sp>
        <p:nvSpPr>
          <p:cNvPr id="3" name="Заголовок 2"/>
          <p:cNvSpPr>
            <a:spLocks noGrp="1"/>
          </p:cNvSpPr>
          <p:nvPr>
            <p:ph type="title"/>
          </p:nvPr>
        </p:nvSpPr>
        <p:spPr>
          <a:xfrm>
            <a:off x="323528" y="260648"/>
            <a:ext cx="8424936" cy="1224136"/>
          </a:xfrm>
        </p:spPr>
        <p:txBody>
          <a:bodyPr/>
          <a:lstStyle/>
          <a:p>
            <a:pPr algn="ctr"/>
            <a:r>
              <a:rPr lang="lv-LV" sz="4000" b="1" dirty="0"/>
              <a:t>Jauniešu </a:t>
            </a:r>
            <a:r>
              <a:rPr lang="lv-LV" sz="4000" b="1" dirty="0" smtClean="0"/>
              <a:t>līdzdalība</a:t>
            </a:r>
            <a:br>
              <a:rPr lang="lv-LV" sz="4000" b="1" dirty="0" smtClean="0"/>
            </a:br>
            <a:r>
              <a:rPr lang="lv-LV" sz="4000" b="1" dirty="0" smtClean="0"/>
              <a:t>un </a:t>
            </a:r>
            <a:r>
              <a:rPr lang="lv-LV" sz="4000" b="1" dirty="0"/>
              <a:t>sociālā </a:t>
            </a:r>
            <a:r>
              <a:rPr lang="lv-LV" sz="4000" b="1" dirty="0" smtClean="0"/>
              <a:t>iekļaušana</a:t>
            </a:r>
            <a:r>
              <a:rPr lang="ru-RU" sz="4000" b="1" dirty="0" smtClean="0"/>
              <a:t> (I)</a:t>
            </a:r>
            <a:endParaRPr lang="ru-RU" sz="4000" dirty="0"/>
          </a:p>
        </p:txBody>
      </p:sp>
      <p:sp>
        <p:nvSpPr>
          <p:cNvPr id="4" name="Номер слайда 3"/>
          <p:cNvSpPr>
            <a:spLocks noGrp="1"/>
          </p:cNvSpPr>
          <p:nvPr>
            <p:ph type="sldNum" sz="quarter" idx="11"/>
          </p:nvPr>
        </p:nvSpPr>
        <p:spPr/>
        <p:txBody>
          <a:bodyPr/>
          <a:lstStyle/>
          <a:p>
            <a:fld id="{DF5DBC5A-E0A6-4CD3-9D9C-3C293D073E01}" type="slidenum">
              <a:rPr lang="ru-RU" smtClean="0"/>
              <a:pPr/>
              <a:t>16</a:t>
            </a:fld>
            <a:endParaRPr lang="ru-RU"/>
          </a:p>
        </p:txBody>
      </p:sp>
    </p:spTree>
    <p:extLst>
      <p:ext uri="{BB962C8B-B14F-4D97-AF65-F5344CB8AC3E}">
        <p14:creationId xmlns:p14="http://schemas.microsoft.com/office/powerpoint/2010/main" val="3930212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484784"/>
            <a:ext cx="7920880" cy="4392488"/>
          </a:xfrm>
        </p:spPr>
        <p:txBody>
          <a:bodyPr>
            <a:normAutofit/>
          </a:bodyPr>
          <a:lstStyle/>
          <a:p>
            <a:pPr>
              <a:buFont typeface="Arial" panose="020B0604020202020204" pitchFamily="34" charset="0"/>
              <a:buChar char="•"/>
            </a:pPr>
            <a:r>
              <a:rPr lang="lv-LV" sz="2400" dirty="0"/>
              <a:t>Izveidot sadarbību starp Daugavpils Jaunatnes </a:t>
            </a:r>
            <a:r>
              <a:rPr lang="lv-LV" sz="2400" dirty="0" smtClean="0"/>
              <a:t>departamentu (</a:t>
            </a:r>
            <a:r>
              <a:rPr lang="lv-LV" sz="2400" dirty="0"/>
              <a:t>vai tam līdzīgajai struktūrai) un biznesa inkubatoru </a:t>
            </a:r>
            <a:r>
              <a:rPr lang="lv-LV" sz="2400" dirty="0" smtClean="0"/>
              <a:t>Daugavpilī</a:t>
            </a:r>
            <a:r>
              <a:rPr lang="ru-RU" sz="2400" dirty="0" smtClean="0"/>
              <a:t>, r</a:t>
            </a:r>
            <a:r>
              <a:rPr lang="lv-LV" sz="2400" dirty="0" smtClean="0"/>
              <a:t>egulāri organizē</a:t>
            </a:r>
            <a:r>
              <a:rPr lang="ru-RU" sz="2400" dirty="0" err="1" smtClean="0"/>
              <a:t>jot</a:t>
            </a:r>
            <a:r>
              <a:rPr lang="lv-LV" sz="2400" dirty="0" smtClean="0"/>
              <a:t> </a:t>
            </a:r>
            <a:r>
              <a:rPr lang="lv-LV" sz="2400" dirty="0"/>
              <a:t>tikšanās starp jauniešiem un uzņēmējiem. </a:t>
            </a:r>
          </a:p>
          <a:p>
            <a:pPr>
              <a:buFont typeface="Arial" panose="020B0604020202020204" pitchFamily="34" charset="0"/>
              <a:buChar char="•"/>
            </a:pPr>
            <a:r>
              <a:rPr lang="lv-LV" sz="2400" dirty="0" smtClean="0"/>
              <a:t>Veikt </a:t>
            </a:r>
            <a:r>
              <a:rPr lang="lv-LV" sz="2400" dirty="0"/>
              <a:t>pārrunas ar NVA par iespējamo sadarbību jauniešu bezdarba </a:t>
            </a:r>
            <a:r>
              <a:rPr lang="lv-LV" sz="2400" dirty="0" smtClean="0"/>
              <a:t>problēmas risināšanai (ja </a:t>
            </a:r>
            <a:r>
              <a:rPr lang="lv-LV" sz="2400" dirty="0"/>
              <a:t>tiek pieņemts likums par pašvaldību pilnvaru palielināšanu, tad nav nepieciešams</a:t>
            </a:r>
            <a:r>
              <a:rPr lang="lv-LV" sz="2400" dirty="0" smtClean="0"/>
              <a:t>).</a:t>
            </a:r>
            <a:endParaRPr lang="lv-LV" sz="2400" dirty="0"/>
          </a:p>
        </p:txBody>
      </p:sp>
      <p:sp>
        <p:nvSpPr>
          <p:cNvPr id="3" name="Заголовок 2"/>
          <p:cNvSpPr>
            <a:spLocks noGrp="1"/>
          </p:cNvSpPr>
          <p:nvPr>
            <p:ph type="title"/>
          </p:nvPr>
        </p:nvSpPr>
        <p:spPr>
          <a:xfrm>
            <a:off x="467544" y="116632"/>
            <a:ext cx="8208912" cy="720080"/>
          </a:xfrm>
        </p:spPr>
        <p:txBody>
          <a:bodyPr/>
          <a:lstStyle/>
          <a:p>
            <a:pPr lvl="0" algn="ctr"/>
            <a:r>
              <a:rPr lang="lv-LV" sz="4000" b="1" dirty="0"/>
              <a:t>Jauniešu nodarbinātība</a:t>
            </a:r>
            <a:endParaRPr lang="ru-RU" sz="4000" b="1" dirty="0"/>
          </a:p>
        </p:txBody>
      </p:sp>
      <p:sp>
        <p:nvSpPr>
          <p:cNvPr id="4" name="Номер слайда 3"/>
          <p:cNvSpPr>
            <a:spLocks noGrp="1"/>
          </p:cNvSpPr>
          <p:nvPr>
            <p:ph type="sldNum" sz="quarter" idx="11"/>
          </p:nvPr>
        </p:nvSpPr>
        <p:spPr/>
        <p:txBody>
          <a:bodyPr/>
          <a:lstStyle/>
          <a:p>
            <a:fld id="{DF5DBC5A-E0A6-4CD3-9D9C-3C293D073E01}" type="slidenum">
              <a:rPr lang="ru-RU" smtClean="0"/>
              <a:pPr/>
              <a:t>17</a:t>
            </a:fld>
            <a:endParaRPr lang="ru-RU"/>
          </a:p>
        </p:txBody>
      </p:sp>
    </p:spTree>
    <p:extLst>
      <p:ext uri="{BB962C8B-B14F-4D97-AF65-F5344CB8AC3E}">
        <p14:creationId xmlns:p14="http://schemas.microsoft.com/office/powerpoint/2010/main" val="2660019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916832"/>
            <a:ext cx="7920880" cy="3657599"/>
          </a:xfrm>
        </p:spPr>
        <p:txBody>
          <a:bodyPr>
            <a:normAutofit/>
          </a:bodyPr>
          <a:lstStyle/>
          <a:p>
            <a:pPr>
              <a:buFont typeface="Arial" panose="020B0604020202020204" pitchFamily="34" charset="0"/>
              <a:buChar char="•"/>
            </a:pPr>
            <a:r>
              <a:rPr lang="lv-LV" sz="2400" dirty="0"/>
              <a:t>Apmaiņas projektu vai </a:t>
            </a:r>
            <a:r>
              <a:rPr lang="lv-LV" sz="2400" dirty="0" smtClean="0"/>
              <a:t>tikšanos </a:t>
            </a:r>
            <a:r>
              <a:rPr lang="lv-LV" sz="2400" dirty="0"/>
              <a:t>realizēšana ar citu ES dalībvalstu pārstāvjiem par jauniešu nodarbinātības </a:t>
            </a:r>
            <a:r>
              <a:rPr lang="lv-LV" sz="2400" dirty="0" smtClean="0"/>
              <a:t>problēmām.</a:t>
            </a:r>
            <a:endParaRPr lang="ru-RU" sz="2400" dirty="0"/>
          </a:p>
          <a:p>
            <a:pPr>
              <a:buFont typeface="Arial" panose="020B0604020202020204" pitchFamily="34" charset="0"/>
              <a:buChar char="•"/>
            </a:pPr>
            <a:r>
              <a:rPr lang="arn-CL" sz="2400" dirty="0"/>
              <a:t>Sadarbība ar IP un augstākās izglītības iestādēm, lai uzzināt par skolu un augstāko izglītības iestāžu absolventu likteni pēc iestādes </a:t>
            </a:r>
            <a:r>
              <a:rPr lang="lv-LV" sz="2400" dirty="0" smtClean="0"/>
              <a:t>absolvē</a:t>
            </a:r>
            <a:r>
              <a:rPr lang="arn-CL" sz="2400" dirty="0" smtClean="0"/>
              <a:t>šanas (vai </a:t>
            </a:r>
            <a:r>
              <a:rPr lang="arn-CL" sz="2400" dirty="0"/>
              <a:t>iekārtojies darbā, vai bezdarbnieks, ja pabeidza </a:t>
            </a:r>
            <a:r>
              <a:rPr lang="lv-LV" sz="2400" dirty="0" smtClean="0"/>
              <a:t>augstskolu </a:t>
            </a:r>
            <a:r>
              <a:rPr lang="arn-CL" sz="2400" dirty="0" smtClean="0"/>
              <a:t>vai </a:t>
            </a:r>
            <a:r>
              <a:rPr lang="arn-CL" sz="2400" dirty="0"/>
              <a:t>arodskolu, vai strādā izvēlētajā </a:t>
            </a:r>
            <a:r>
              <a:rPr lang="arn-CL" sz="2400" dirty="0" smtClean="0"/>
              <a:t>profesijā).</a:t>
            </a:r>
            <a:endParaRPr lang="ru-RU" sz="2400" dirty="0"/>
          </a:p>
        </p:txBody>
      </p:sp>
      <p:sp>
        <p:nvSpPr>
          <p:cNvPr id="3" name="Заголовок 2"/>
          <p:cNvSpPr>
            <a:spLocks noGrp="1"/>
          </p:cNvSpPr>
          <p:nvPr>
            <p:ph type="title"/>
          </p:nvPr>
        </p:nvSpPr>
        <p:spPr>
          <a:xfrm>
            <a:off x="467544" y="188640"/>
            <a:ext cx="7543800" cy="648072"/>
          </a:xfrm>
        </p:spPr>
        <p:txBody>
          <a:bodyPr/>
          <a:lstStyle/>
          <a:p>
            <a:pPr algn="ctr"/>
            <a:r>
              <a:rPr lang="lv-LV" sz="4000" b="1" dirty="0"/>
              <a:t>Jauniešu </a:t>
            </a:r>
            <a:r>
              <a:rPr lang="lv-LV" sz="4000" b="1" dirty="0" smtClean="0"/>
              <a:t>nodarbinātība</a:t>
            </a:r>
            <a:r>
              <a:rPr lang="ru-RU" sz="4000" b="1" dirty="0" smtClean="0"/>
              <a:t> (I)</a:t>
            </a:r>
            <a:endParaRPr lang="ru-RU" sz="4000" b="1" dirty="0"/>
          </a:p>
        </p:txBody>
      </p:sp>
      <p:sp>
        <p:nvSpPr>
          <p:cNvPr id="4" name="Номер слайда 3"/>
          <p:cNvSpPr>
            <a:spLocks noGrp="1"/>
          </p:cNvSpPr>
          <p:nvPr>
            <p:ph type="sldNum" sz="quarter" idx="11"/>
          </p:nvPr>
        </p:nvSpPr>
        <p:spPr/>
        <p:txBody>
          <a:bodyPr/>
          <a:lstStyle/>
          <a:p>
            <a:fld id="{DF5DBC5A-E0A6-4CD3-9D9C-3C293D073E01}" type="slidenum">
              <a:rPr lang="ru-RU" smtClean="0"/>
              <a:pPr/>
              <a:t>18</a:t>
            </a:fld>
            <a:endParaRPr lang="ru-RU"/>
          </a:p>
        </p:txBody>
      </p:sp>
    </p:spTree>
    <p:extLst>
      <p:ext uri="{BB962C8B-B14F-4D97-AF65-F5344CB8AC3E}">
        <p14:creationId xmlns:p14="http://schemas.microsoft.com/office/powerpoint/2010/main" val="34876440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700808"/>
            <a:ext cx="7992888" cy="4320480"/>
          </a:xfrm>
        </p:spPr>
        <p:txBody>
          <a:bodyPr>
            <a:normAutofit lnSpcReduction="10000"/>
          </a:bodyPr>
          <a:lstStyle/>
          <a:p>
            <a:pPr>
              <a:buFont typeface="Arial" panose="020B0604020202020204" pitchFamily="34" charset="0"/>
              <a:buChar char="•"/>
            </a:pPr>
            <a:r>
              <a:rPr lang="lv-LV" dirty="0" smtClean="0"/>
              <a:t>Veicināt </a:t>
            </a:r>
            <a:r>
              <a:rPr lang="lv-LV" dirty="0"/>
              <a:t>dažādu aktivitāšu organizēšanu un popularizēšanu jauniešu apvienībām, NVO un citiem </a:t>
            </a:r>
            <a:r>
              <a:rPr lang="lv-LV" dirty="0" smtClean="0"/>
              <a:t>jauniešiem. Veicināt </a:t>
            </a:r>
            <a:r>
              <a:rPr lang="lv-LV" dirty="0"/>
              <a:t>jauniešu dalību projektu konkursos ar dažādām informējošām </a:t>
            </a:r>
            <a:r>
              <a:rPr lang="lv-LV" dirty="0" smtClean="0"/>
              <a:t>aktivitātēm. Sekmēt </a:t>
            </a:r>
            <a:r>
              <a:rPr lang="lv-LV" dirty="0"/>
              <a:t>jauniešu </a:t>
            </a:r>
            <a:r>
              <a:rPr lang="lv-LV" dirty="0" smtClean="0"/>
              <a:t>piedalīšanos Daugavpils  </a:t>
            </a:r>
            <a:r>
              <a:rPr lang="lv-LV" dirty="0"/>
              <a:t>izglītības programmās un pilsētas pasākumos (t.sk. sporta pasākumos</a:t>
            </a:r>
            <a:r>
              <a:rPr lang="lv-LV" dirty="0" smtClean="0"/>
              <a:t>)</a:t>
            </a:r>
            <a:r>
              <a:rPr lang="ru-RU" dirty="0" smtClean="0"/>
              <a:t>. </a:t>
            </a:r>
            <a:r>
              <a:rPr lang="lv-LV" dirty="0" smtClean="0"/>
              <a:t>Veidot DJC </a:t>
            </a:r>
            <a:r>
              <a:rPr lang="lv-LV" dirty="0"/>
              <a:t>piedāvājumu </a:t>
            </a:r>
            <a:r>
              <a:rPr lang="lv-LV" dirty="0" smtClean="0"/>
              <a:t>jauniešiem saistošāku.</a:t>
            </a:r>
            <a:endParaRPr lang="lv-LV" dirty="0"/>
          </a:p>
          <a:p>
            <a:pPr>
              <a:buFont typeface="Arial" panose="020B0604020202020204" pitchFamily="34" charset="0"/>
              <a:buChar char="•"/>
            </a:pPr>
            <a:r>
              <a:rPr lang="lv-LV" dirty="0"/>
              <a:t>Organizēt izglītojošos seminārus, informatīvos pasākumus un citas aktivitātes jauniešiem par dažādām viņiem aktuālām tēmām.</a:t>
            </a:r>
          </a:p>
          <a:p>
            <a:pPr>
              <a:buFont typeface="Arial" panose="020B0604020202020204" pitchFamily="34" charset="0"/>
              <a:buChar char="•"/>
            </a:pPr>
            <a:r>
              <a:rPr lang="lv-LV" dirty="0"/>
              <a:t>Veicināt jauniešu iesaisti Daugavpils infrastruktūras pielāgošanā jauniešiem ar īpašām vajadzībām</a:t>
            </a:r>
            <a:r>
              <a:rPr lang="lv-LV" dirty="0" smtClean="0"/>
              <a:t>.</a:t>
            </a:r>
            <a:r>
              <a:rPr lang="en-US" dirty="0" smtClean="0"/>
              <a:t> </a:t>
            </a:r>
            <a:r>
              <a:rPr lang="en-US" dirty="0" smtClean="0">
                <a:hlinkClick r:id="rId2"/>
              </a:rPr>
              <a:t>[1]</a:t>
            </a:r>
            <a:endParaRPr lang="lv-LV" dirty="0"/>
          </a:p>
          <a:p>
            <a:pPr>
              <a:buFont typeface="Arial" panose="020B0604020202020204" pitchFamily="34" charset="0"/>
              <a:buChar char="•"/>
            </a:pPr>
            <a:r>
              <a:rPr lang="lv-LV" dirty="0"/>
              <a:t>Sekmēt jauniešu </a:t>
            </a:r>
            <a:r>
              <a:rPr lang="lv-LV" dirty="0" smtClean="0"/>
              <a:t>brīvā </a:t>
            </a:r>
            <a:r>
              <a:rPr lang="lv-LV" dirty="0"/>
              <a:t>laika pavadīšanas centru attīstību Daugavpils mikrorajonos. </a:t>
            </a:r>
          </a:p>
        </p:txBody>
      </p:sp>
      <p:sp>
        <p:nvSpPr>
          <p:cNvPr id="3" name="Заголовок 2"/>
          <p:cNvSpPr>
            <a:spLocks noGrp="1"/>
          </p:cNvSpPr>
          <p:nvPr>
            <p:ph type="title"/>
          </p:nvPr>
        </p:nvSpPr>
        <p:spPr>
          <a:xfrm>
            <a:off x="395536" y="332656"/>
            <a:ext cx="8208912" cy="1152128"/>
          </a:xfrm>
        </p:spPr>
        <p:txBody>
          <a:bodyPr/>
          <a:lstStyle/>
          <a:p>
            <a:pPr algn="ctr"/>
            <a:r>
              <a:rPr lang="lv-LV" sz="4000" b="1" dirty="0"/>
              <a:t>Jauniešu brīvā laika lietderīga izmantošana</a:t>
            </a:r>
            <a:endParaRPr lang="ru-RU" sz="4000" b="1" dirty="0"/>
          </a:p>
        </p:txBody>
      </p:sp>
      <p:sp>
        <p:nvSpPr>
          <p:cNvPr id="4" name="Номер слайда 3"/>
          <p:cNvSpPr>
            <a:spLocks noGrp="1"/>
          </p:cNvSpPr>
          <p:nvPr>
            <p:ph type="sldNum" sz="quarter" idx="11"/>
          </p:nvPr>
        </p:nvSpPr>
        <p:spPr/>
        <p:txBody>
          <a:bodyPr/>
          <a:lstStyle/>
          <a:p>
            <a:fld id="{DF5DBC5A-E0A6-4CD3-9D9C-3C293D073E01}" type="slidenum">
              <a:rPr lang="ru-RU" smtClean="0"/>
              <a:pPr/>
              <a:t>19</a:t>
            </a:fld>
            <a:endParaRPr lang="ru-RU"/>
          </a:p>
        </p:txBody>
      </p:sp>
    </p:spTree>
    <p:extLst>
      <p:ext uri="{BB962C8B-B14F-4D97-AF65-F5344CB8AC3E}">
        <p14:creationId xmlns:p14="http://schemas.microsoft.com/office/powerpoint/2010/main" val="84260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683568" y="188640"/>
            <a:ext cx="7543800" cy="792088"/>
          </a:xfrm>
        </p:spPr>
        <p:txBody>
          <a:bodyPr/>
          <a:lstStyle/>
          <a:p>
            <a:pPr algn="ctr"/>
            <a:r>
              <a:rPr lang="ru-RU" sz="4000" b="1" dirty="0" err="1" smtClean="0"/>
              <a:t>Koncepcijas</a:t>
            </a:r>
            <a:r>
              <a:rPr lang="ru-RU" sz="4000" b="1" dirty="0" smtClean="0"/>
              <a:t> </a:t>
            </a:r>
            <a:r>
              <a:rPr lang="ru-RU" sz="4000" b="1" dirty="0" err="1" smtClean="0"/>
              <a:t>izstrādes</a:t>
            </a:r>
            <a:r>
              <a:rPr lang="ru-RU" sz="4000" b="1" dirty="0" smtClean="0"/>
              <a:t> </a:t>
            </a:r>
            <a:r>
              <a:rPr lang="ru-RU" sz="4000" b="1" dirty="0" err="1" smtClean="0"/>
              <a:t>mērķis</a:t>
            </a:r>
            <a:endParaRPr lang="ru-RU" sz="4000" b="1" dirty="0"/>
          </a:p>
        </p:txBody>
      </p:sp>
      <p:sp>
        <p:nvSpPr>
          <p:cNvPr id="6" name="Объект 5"/>
          <p:cNvSpPr>
            <a:spLocks noGrp="1"/>
          </p:cNvSpPr>
          <p:nvPr>
            <p:ph idx="1"/>
          </p:nvPr>
        </p:nvSpPr>
        <p:spPr>
          <a:xfrm>
            <a:off x="611560" y="1844824"/>
            <a:ext cx="7920880" cy="4305671"/>
          </a:xfrm>
        </p:spPr>
        <p:txBody>
          <a:bodyPr>
            <a:normAutofit fontScale="92500"/>
          </a:bodyPr>
          <a:lstStyle/>
          <a:p>
            <a:pPr marL="18288" indent="0" algn="ctr">
              <a:buNone/>
            </a:pPr>
            <a:r>
              <a:rPr lang="ru-RU" sz="3200" dirty="0" err="1" smtClean="0">
                <a:effectLst/>
              </a:rPr>
              <a:t>Izveidot</a:t>
            </a:r>
            <a:r>
              <a:rPr lang="ru-RU" sz="3200" dirty="0" smtClean="0">
                <a:effectLst/>
              </a:rPr>
              <a:t> </a:t>
            </a:r>
            <a:r>
              <a:rPr lang="ru-RU" sz="3200" dirty="0" err="1" smtClean="0">
                <a:effectLst/>
              </a:rPr>
              <a:t>politikas</a:t>
            </a:r>
            <a:r>
              <a:rPr lang="ru-RU" sz="3200" dirty="0" smtClean="0">
                <a:effectLst/>
              </a:rPr>
              <a:t> </a:t>
            </a:r>
            <a:r>
              <a:rPr lang="ru-RU" sz="3200" dirty="0" err="1" smtClean="0">
                <a:effectLst/>
              </a:rPr>
              <a:t>plānošanas</a:t>
            </a:r>
            <a:r>
              <a:rPr lang="ru-RU" sz="3200" dirty="0" smtClean="0">
                <a:effectLst/>
              </a:rPr>
              <a:t> </a:t>
            </a:r>
            <a:r>
              <a:rPr lang="ru-RU" sz="3200" dirty="0" err="1" smtClean="0">
                <a:effectLst/>
              </a:rPr>
              <a:t>dokumentu</a:t>
            </a:r>
            <a:r>
              <a:rPr lang="ru-RU" sz="3200" dirty="0" smtClean="0">
                <a:effectLst/>
              </a:rPr>
              <a:t>, </a:t>
            </a:r>
            <a:r>
              <a:rPr lang="ru-RU" sz="3200" dirty="0" err="1" smtClean="0">
                <a:effectLst/>
              </a:rPr>
              <a:t>kas</a:t>
            </a:r>
            <a:r>
              <a:rPr lang="ru-RU" sz="3200" dirty="0" smtClean="0">
                <a:effectLst/>
              </a:rPr>
              <a:t> </a:t>
            </a:r>
            <a:r>
              <a:rPr lang="ru-RU" sz="3200" dirty="0" err="1" smtClean="0">
                <a:effectLst/>
              </a:rPr>
              <a:t>ļaus</a:t>
            </a:r>
            <a:r>
              <a:rPr lang="ru-RU" sz="3200" dirty="0" smtClean="0">
                <a:effectLst/>
              </a:rPr>
              <a:t> </a:t>
            </a:r>
            <a:r>
              <a:rPr lang="lv-LV" sz="3200" dirty="0" smtClean="0">
                <a:effectLst/>
              </a:rPr>
              <a:t>nodrošin</a:t>
            </a:r>
            <a:r>
              <a:rPr lang="ru-RU" sz="3200" dirty="0" err="1" smtClean="0">
                <a:effectLst/>
              </a:rPr>
              <a:t>āt</a:t>
            </a:r>
            <a:r>
              <a:rPr lang="ru-RU" sz="3200" dirty="0" smtClean="0">
                <a:effectLst/>
              </a:rPr>
              <a:t> </a:t>
            </a:r>
            <a:r>
              <a:rPr lang="ru-RU" sz="3200" dirty="0" err="1" smtClean="0">
                <a:effectLst/>
              </a:rPr>
              <a:t>Daugavpils</a:t>
            </a:r>
            <a:r>
              <a:rPr lang="lv-LV" sz="3200" dirty="0" smtClean="0">
                <a:effectLst/>
              </a:rPr>
              <a:t> </a:t>
            </a:r>
            <a:r>
              <a:rPr lang="lv-LV" sz="3200" dirty="0">
                <a:effectLst/>
              </a:rPr>
              <a:t>jauniešiem </a:t>
            </a:r>
            <a:r>
              <a:rPr lang="lv-LV" sz="3200" dirty="0" smtClean="0">
                <a:effectLst/>
              </a:rPr>
              <a:t>efektīv</a:t>
            </a:r>
            <a:r>
              <a:rPr lang="ru-RU" sz="3200" dirty="0" smtClean="0">
                <a:effectLst/>
              </a:rPr>
              <a:t>u</a:t>
            </a:r>
            <a:r>
              <a:rPr lang="lv-LV" sz="3200" dirty="0" smtClean="0">
                <a:effectLst/>
              </a:rPr>
              <a:t> pārej</a:t>
            </a:r>
            <a:r>
              <a:rPr lang="ru-RU" sz="3200" dirty="0" smtClean="0">
                <a:effectLst/>
              </a:rPr>
              <a:t>u</a:t>
            </a:r>
            <a:r>
              <a:rPr lang="lv-LV" sz="3200" dirty="0" smtClean="0">
                <a:effectLst/>
              </a:rPr>
              <a:t> </a:t>
            </a:r>
            <a:r>
              <a:rPr lang="lv-LV" sz="3200" dirty="0">
                <a:effectLst/>
              </a:rPr>
              <a:t>no bērna uz pieaugušā statusu, paredzot atbilstošas aktivitātes jaunieša personības attīstībai un attīstot pakalpojumus un aktivitātes, lai veicinātu jauniešu pilnvērtīgu iekļaušanos sabiedrībā, darba tirgū un pāreju pieaugušā statusā.</a:t>
            </a:r>
            <a:r>
              <a:rPr lang="ru-RU" dirty="0" smtClean="0"/>
              <a:t/>
            </a:r>
            <a:br>
              <a:rPr lang="ru-RU" dirty="0" smtClean="0"/>
            </a:br>
            <a:endParaRPr lang="ru-RU" dirty="0" smtClean="0"/>
          </a:p>
        </p:txBody>
      </p:sp>
      <p:sp>
        <p:nvSpPr>
          <p:cNvPr id="2" name="Номер слайда 1"/>
          <p:cNvSpPr>
            <a:spLocks noGrp="1"/>
          </p:cNvSpPr>
          <p:nvPr>
            <p:ph type="sldNum" sz="quarter" idx="11"/>
          </p:nvPr>
        </p:nvSpPr>
        <p:spPr/>
        <p:txBody>
          <a:bodyPr/>
          <a:lstStyle/>
          <a:p>
            <a:fld id="{DF5DBC5A-E0A6-4CD3-9D9C-3C293D073E01}" type="slidenum">
              <a:rPr lang="ru-RU" smtClean="0"/>
              <a:pPr/>
              <a:t>2</a:t>
            </a:fld>
            <a:endParaRPr lang="ru-RU"/>
          </a:p>
        </p:txBody>
      </p:sp>
    </p:spTree>
    <p:extLst>
      <p:ext uri="{BB962C8B-B14F-4D97-AF65-F5344CB8AC3E}">
        <p14:creationId xmlns:p14="http://schemas.microsoft.com/office/powerpoint/2010/main" val="26342144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484784"/>
            <a:ext cx="7992888" cy="4608512"/>
          </a:xfrm>
        </p:spPr>
        <p:txBody>
          <a:bodyPr>
            <a:normAutofit/>
          </a:bodyPr>
          <a:lstStyle/>
          <a:p>
            <a:pPr>
              <a:buFont typeface="Arial" panose="020B0604020202020204" pitchFamily="34" charset="0"/>
              <a:buChar char="•"/>
            </a:pPr>
            <a:r>
              <a:rPr lang="lv-LV" dirty="0"/>
              <a:t>Sekmēt drošības līmeņa </a:t>
            </a:r>
            <a:r>
              <a:rPr lang="lv-LV" dirty="0" smtClean="0"/>
              <a:t>paaugstināšanu </a:t>
            </a:r>
            <a:r>
              <a:rPr lang="lv-LV" dirty="0"/>
              <a:t>vietās, kur regulāri apgrozās liels jauniešu skaits, iekļaut šādas vietas patruļu maršrutos vai uzstādīt tajās videonovērošanas sistēmas.</a:t>
            </a:r>
          </a:p>
          <a:p>
            <a:pPr>
              <a:buFont typeface="Arial" panose="020B0604020202020204" pitchFamily="34" charset="0"/>
              <a:buChar char="•"/>
            </a:pPr>
            <a:r>
              <a:rPr lang="lv-LV" dirty="0"/>
              <a:t>Sekmēt drošības līmeņa </a:t>
            </a:r>
            <a:r>
              <a:rPr lang="lv-LV" dirty="0" smtClean="0"/>
              <a:t>uzlabošanos </a:t>
            </a:r>
            <a:r>
              <a:rPr lang="lv-LV" dirty="0"/>
              <a:t>uz ceļiem un </a:t>
            </a:r>
            <a:r>
              <a:rPr lang="lv-LV" dirty="0" smtClean="0"/>
              <a:t>maršrutos, </a:t>
            </a:r>
            <a:r>
              <a:rPr lang="lv-LV" dirty="0"/>
              <a:t>kur jaunieši brauc ar velosipēdiem.</a:t>
            </a:r>
          </a:p>
          <a:p>
            <a:pPr>
              <a:buFont typeface="Arial" panose="020B0604020202020204" pitchFamily="34" charset="0"/>
              <a:buChar char="•"/>
            </a:pPr>
            <a:r>
              <a:rPr lang="lv-LV" dirty="0"/>
              <a:t>Visā pilsētas teritorijā un it īpaši mācību iestāžu tuvumā aktivizēt cīņu pret nelegālā alkohola un cigarešu, </a:t>
            </a:r>
            <a:r>
              <a:rPr lang="lv-LV" dirty="0" smtClean="0"/>
              <a:t>kā </a:t>
            </a:r>
            <a:r>
              <a:rPr lang="lv-LV" dirty="0"/>
              <a:t>arī "legālo" narkotiku tirdzniecības vietām, izmantojot visus pieejamos administratīvos resursus.</a:t>
            </a:r>
          </a:p>
          <a:p>
            <a:pPr>
              <a:buFont typeface="Arial" panose="020B0604020202020204" pitchFamily="34" charset="0"/>
              <a:buChar char="•"/>
            </a:pPr>
            <a:r>
              <a:rPr lang="lv-LV" dirty="0"/>
              <a:t>Sekmēt </a:t>
            </a:r>
            <a:r>
              <a:rPr lang="lv-LV" dirty="0" smtClean="0"/>
              <a:t> iedarbīgas izglītojošas </a:t>
            </a:r>
            <a:r>
              <a:rPr lang="lv-LV" dirty="0"/>
              <a:t>kampaņas veikšanu par sabiedriskās </a:t>
            </a:r>
            <a:r>
              <a:rPr lang="lv-LV" dirty="0" smtClean="0"/>
              <a:t>kārtības </a:t>
            </a:r>
            <a:r>
              <a:rPr lang="lv-LV" dirty="0"/>
              <a:t>normu ievērošanu jauniešu </a:t>
            </a:r>
            <a:r>
              <a:rPr lang="lv-LV" dirty="0" smtClean="0"/>
              <a:t>vidū, </a:t>
            </a:r>
            <a:r>
              <a:rPr lang="lv-LV" dirty="0"/>
              <a:t>atbalstīt un </a:t>
            </a:r>
            <a:r>
              <a:rPr lang="lv-LV" dirty="0" smtClean="0"/>
              <a:t>izplatīt jauniešu </a:t>
            </a:r>
            <a:r>
              <a:rPr lang="lv-LV" dirty="0"/>
              <a:t>iniciatīvas, kuru rezultātā samazinās </a:t>
            </a:r>
            <a:r>
              <a:rPr lang="lv-LV" dirty="0" smtClean="0"/>
              <a:t>nepiedienīgas uzvedības </a:t>
            </a:r>
            <a:r>
              <a:rPr lang="lv-LV" dirty="0"/>
              <a:t>gadījumu skaits </a:t>
            </a:r>
            <a:r>
              <a:rPr lang="lv-LV" dirty="0" smtClean="0"/>
              <a:t> jauniešu vidū.</a:t>
            </a:r>
            <a:endParaRPr lang="ru-RU" dirty="0"/>
          </a:p>
        </p:txBody>
      </p:sp>
      <p:sp>
        <p:nvSpPr>
          <p:cNvPr id="3" name="Заголовок 2"/>
          <p:cNvSpPr>
            <a:spLocks noGrp="1"/>
          </p:cNvSpPr>
          <p:nvPr>
            <p:ph type="title"/>
          </p:nvPr>
        </p:nvSpPr>
        <p:spPr>
          <a:xfrm>
            <a:off x="323528" y="260648"/>
            <a:ext cx="8352928" cy="1202432"/>
          </a:xfrm>
        </p:spPr>
        <p:txBody>
          <a:bodyPr/>
          <a:lstStyle/>
          <a:p>
            <a:pPr algn="ctr"/>
            <a:r>
              <a:rPr lang="lv-LV" sz="4000" b="1" dirty="0"/>
              <a:t>Jauniešu </a:t>
            </a:r>
            <a:r>
              <a:rPr lang="lv-LV" sz="4000" b="1" dirty="0" smtClean="0"/>
              <a:t>drošība</a:t>
            </a:r>
            <a:br>
              <a:rPr lang="lv-LV" sz="4000" b="1" dirty="0" smtClean="0"/>
            </a:br>
            <a:r>
              <a:rPr lang="lv-LV" sz="4000" b="1" dirty="0" smtClean="0"/>
              <a:t>un </a:t>
            </a:r>
            <a:r>
              <a:rPr lang="lv-LV" sz="4000" b="1" dirty="0"/>
              <a:t>sabiedriskā kārtība</a:t>
            </a:r>
            <a:endParaRPr lang="ru-RU" sz="4000" b="1" dirty="0"/>
          </a:p>
        </p:txBody>
      </p:sp>
      <p:sp>
        <p:nvSpPr>
          <p:cNvPr id="4" name="Номер слайда 3"/>
          <p:cNvSpPr>
            <a:spLocks noGrp="1"/>
          </p:cNvSpPr>
          <p:nvPr>
            <p:ph type="sldNum" sz="quarter" idx="11"/>
          </p:nvPr>
        </p:nvSpPr>
        <p:spPr/>
        <p:txBody>
          <a:bodyPr/>
          <a:lstStyle/>
          <a:p>
            <a:fld id="{DF5DBC5A-E0A6-4CD3-9D9C-3C293D073E01}" type="slidenum">
              <a:rPr lang="ru-RU" smtClean="0"/>
              <a:pPr/>
              <a:t>20</a:t>
            </a:fld>
            <a:endParaRPr lang="ru-RU"/>
          </a:p>
        </p:txBody>
      </p:sp>
    </p:spTree>
    <p:extLst>
      <p:ext uri="{BB962C8B-B14F-4D97-AF65-F5344CB8AC3E}">
        <p14:creationId xmlns:p14="http://schemas.microsoft.com/office/powerpoint/2010/main" val="4087575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484784"/>
            <a:ext cx="7920880" cy="4464496"/>
          </a:xfrm>
        </p:spPr>
        <p:txBody>
          <a:bodyPr>
            <a:noAutofit/>
          </a:bodyPr>
          <a:lstStyle/>
          <a:p>
            <a:pPr>
              <a:buFont typeface="Arial" panose="020B0604020202020204" pitchFamily="34" charset="0"/>
              <a:buChar char="•"/>
            </a:pPr>
            <a:r>
              <a:rPr lang="lv-LV" sz="2400" dirty="0"/>
              <a:t>Atvieglot pieeju sporta laukumiem pie </a:t>
            </a:r>
            <a:r>
              <a:rPr lang="lv-LV" sz="2400" dirty="0" smtClean="0"/>
              <a:t>skolām.</a:t>
            </a:r>
            <a:endParaRPr lang="lv-LV" sz="2400" dirty="0"/>
          </a:p>
          <a:p>
            <a:pPr>
              <a:buFont typeface="Arial" panose="020B0604020202020204" pitchFamily="34" charset="0"/>
              <a:buChar char="•"/>
            </a:pPr>
            <a:r>
              <a:rPr lang="lv-LV" sz="2400" dirty="0"/>
              <a:t>Izveidot jaunus sporta laukumus pilsētas </a:t>
            </a:r>
            <a:r>
              <a:rPr lang="lv-LV" sz="2400" dirty="0" smtClean="0"/>
              <a:t>rajonos.</a:t>
            </a:r>
            <a:endParaRPr lang="lv-LV" sz="2400" dirty="0"/>
          </a:p>
          <a:p>
            <a:pPr>
              <a:buFont typeface="Arial" panose="020B0604020202020204" pitchFamily="34" charset="0"/>
              <a:buChar char="•"/>
            </a:pPr>
            <a:r>
              <a:rPr lang="lv-LV" sz="2400" dirty="0"/>
              <a:t>Palielināt futbolam piemērotu laukumu </a:t>
            </a:r>
            <a:r>
              <a:rPr lang="lv-LV" sz="2400" dirty="0" smtClean="0"/>
              <a:t>skaitu.</a:t>
            </a:r>
            <a:endParaRPr lang="lv-LV" sz="2400" dirty="0"/>
          </a:p>
          <a:p>
            <a:pPr>
              <a:buFont typeface="Arial" panose="020B0604020202020204" pitchFamily="34" charset="0"/>
              <a:buChar char="•"/>
            </a:pPr>
            <a:r>
              <a:rPr lang="lv-LV" sz="2400" dirty="0"/>
              <a:t>Sekmēt veloceliņu </a:t>
            </a:r>
            <a:r>
              <a:rPr lang="lv-LV" sz="2400" dirty="0" smtClean="0"/>
              <a:t>izbūvi.</a:t>
            </a:r>
            <a:endParaRPr lang="lv-LV" sz="2400" dirty="0"/>
          </a:p>
          <a:p>
            <a:pPr>
              <a:buFont typeface="Arial" panose="020B0604020202020204" pitchFamily="34" charset="0"/>
              <a:buChar char="•"/>
            </a:pPr>
            <a:r>
              <a:rPr lang="lv-LV" sz="2400" dirty="0"/>
              <a:t>Izveidot skriešanas un </a:t>
            </a:r>
            <a:r>
              <a:rPr lang="lv-LV" sz="2400" dirty="0" smtClean="0"/>
              <a:t>velomaršrutus Daugavpilī.</a:t>
            </a:r>
            <a:endParaRPr lang="lv-LV" sz="2400" dirty="0"/>
          </a:p>
          <a:p>
            <a:pPr>
              <a:buFont typeface="Arial" panose="020B0604020202020204" pitchFamily="34" charset="0"/>
              <a:buChar char="•"/>
            </a:pPr>
            <a:r>
              <a:rPr lang="lv-LV" sz="2400" dirty="0"/>
              <a:t>Palielināt </a:t>
            </a:r>
            <a:r>
              <a:rPr lang="ru-RU" sz="2400" dirty="0" smtClean="0"/>
              <a:t>publisku </a:t>
            </a:r>
            <a:r>
              <a:rPr lang="lv-LV" sz="2400" dirty="0" smtClean="0"/>
              <a:t>un lielu </a:t>
            </a:r>
            <a:r>
              <a:rPr lang="lv-LV" sz="2400" dirty="0"/>
              <a:t>slidotavu skaitu ziemas </a:t>
            </a:r>
            <a:r>
              <a:rPr lang="lv-LV" sz="2400" dirty="0" smtClean="0"/>
              <a:t>periodā.</a:t>
            </a:r>
            <a:endParaRPr lang="lv-LV" sz="2400" dirty="0"/>
          </a:p>
          <a:p>
            <a:pPr>
              <a:buFont typeface="Arial" panose="020B0604020202020204" pitchFamily="34" charset="0"/>
              <a:buChar char="•"/>
            </a:pPr>
            <a:r>
              <a:rPr lang="lv-LV" sz="2400" dirty="0"/>
              <a:t>Informatīvi un materiāli atbalstīt </a:t>
            </a:r>
            <a:r>
              <a:rPr lang="lv-LV" sz="2400" dirty="0" smtClean="0"/>
              <a:t>to </a:t>
            </a:r>
            <a:r>
              <a:rPr lang="lv-LV" sz="2400" dirty="0"/>
              <a:t>sporta </a:t>
            </a:r>
            <a:r>
              <a:rPr lang="lv-LV" sz="2400" dirty="0" smtClean="0"/>
              <a:t>zāļu </a:t>
            </a:r>
            <a:r>
              <a:rPr lang="lv-LV" sz="2400" dirty="0"/>
              <a:t>īpašniekus, kas piedāvā atlaides </a:t>
            </a:r>
            <a:r>
              <a:rPr lang="lv-LV" sz="2400" dirty="0" smtClean="0"/>
              <a:t>jauniešiem.</a:t>
            </a:r>
            <a:endParaRPr lang="lv-LV" sz="2400" dirty="0"/>
          </a:p>
        </p:txBody>
      </p:sp>
      <p:sp>
        <p:nvSpPr>
          <p:cNvPr id="3" name="Заголовок 2"/>
          <p:cNvSpPr>
            <a:spLocks noGrp="1"/>
          </p:cNvSpPr>
          <p:nvPr>
            <p:ph type="title"/>
          </p:nvPr>
        </p:nvSpPr>
        <p:spPr>
          <a:xfrm>
            <a:off x="395536" y="188640"/>
            <a:ext cx="8424936" cy="648072"/>
          </a:xfrm>
        </p:spPr>
        <p:txBody>
          <a:bodyPr/>
          <a:lstStyle/>
          <a:p>
            <a:pPr lvl="0" algn="ctr"/>
            <a:r>
              <a:rPr lang="lv-LV" sz="4000" b="1" dirty="0"/>
              <a:t>Veselības aizsardzība un </a:t>
            </a:r>
            <a:r>
              <a:rPr lang="lv-LV" sz="4000" b="1" dirty="0" smtClean="0"/>
              <a:t>labklājība</a:t>
            </a:r>
            <a:endParaRPr lang="ru-RU" sz="4000" b="1" dirty="0"/>
          </a:p>
        </p:txBody>
      </p:sp>
      <p:sp>
        <p:nvSpPr>
          <p:cNvPr id="4" name="Номер слайда 3"/>
          <p:cNvSpPr>
            <a:spLocks noGrp="1"/>
          </p:cNvSpPr>
          <p:nvPr>
            <p:ph type="sldNum" sz="quarter" idx="11"/>
          </p:nvPr>
        </p:nvSpPr>
        <p:spPr/>
        <p:txBody>
          <a:bodyPr/>
          <a:lstStyle/>
          <a:p>
            <a:fld id="{DF5DBC5A-E0A6-4CD3-9D9C-3C293D073E01}" type="slidenum">
              <a:rPr lang="ru-RU" smtClean="0"/>
              <a:pPr/>
              <a:t>21</a:t>
            </a:fld>
            <a:endParaRPr lang="ru-RU"/>
          </a:p>
        </p:txBody>
      </p:sp>
    </p:spTree>
    <p:extLst>
      <p:ext uri="{BB962C8B-B14F-4D97-AF65-F5344CB8AC3E}">
        <p14:creationId xmlns:p14="http://schemas.microsoft.com/office/powerpoint/2010/main" val="23785627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4" y="1196752"/>
            <a:ext cx="8928992" cy="1512169"/>
          </a:xfrm>
        </p:spPr>
        <p:txBody>
          <a:bodyPr>
            <a:normAutofit/>
          </a:bodyPr>
          <a:lstStyle/>
          <a:p>
            <a:pPr marL="18288" indent="0" algn="ctr">
              <a:buNone/>
            </a:pPr>
            <a:r>
              <a:rPr lang="ru-RU" sz="4400" b="1" dirty="0" err="1" smtClean="0"/>
              <a:t>Daugavpils</a:t>
            </a:r>
            <a:r>
              <a:rPr lang="ru-RU" sz="4400" b="1" dirty="0" smtClean="0"/>
              <a:t> </a:t>
            </a:r>
            <a:r>
              <a:rPr lang="ru-RU" sz="4400" b="1" dirty="0" err="1" smtClean="0"/>
              <a:t>nākotne</a:t>
            </a:r>
            <a:r>
              <a:rPr lang="ru-RU" sz="4400" b="1" dirty="0" smtClean="0"/>
              <a:t> -  </a:t>
            </a:r>
            <a:r>
              <a:rPr lang="ru-RU" sz="4400" b="1" dirty="0" err="1" smtClean="0"/>
              <a:t>jauniešos</a:t>
            </a:r>
            <a:r>
              <a:rPr lang="ru-RU" sz="4400" b="1" dirty="0" smtClean="0"/>
              <a:t>!</a:t>
            </a:r>
            <a:endParaRPr lang="ru-RU" sz="4400" b="1" dirty="0"/>
          </a:p>
        </p:txBody>
      </p:sp>
      <p:sp>
        <p:nvSpPr>
          <p:cNvPr id="3" name="Заголовок 2"/>
          <p:cNvSpPr>
            <a:spLocks noGrp="1"/>
          </p:cNvSpPr>
          <p:nvPr>
            <p:ph type="title"/>
          </p:nvPr>
        </p:nvSpPr>
        <p:spPr>
          <a:xfrm>
            <a:off x="683568" y="188640"/>
            <a:ext cx="7543800" cy="914400"/>
          </a:xfrm>
        </p:spPr>
        <p:txBody>
          <a:bodyPr/>
          <a:lstStyle/>
          <a:p>
            <a:pPr algn="ctr"/>
            <a:r>
              <a:rPr lang="ru-RU" sz="3600" dirty="0" err="1" smtClean="0"/>
              <a:t>Paldies</a:t>
            </a:r>
            <a:r>
              <a:rPr lang="ru-RU" sz="3600" dirty="0" smtClean="0"/>
              <a:t> </a:t>
            </a:r>
            <a:r>
              <a:rPr lang="ru-RU" sz="3600" dirty="0" err="1" smtClean="0"/>
              <a:t>par</a:t>
            </a:r>
            <a:r>
              <a:rPr lang="ru-RU" sz="3600" dirty="0" smtClean="0"/>
              <a:t> </a:t>
            </a:r>
            <a:r>
              <a:rPr lang="ru-RU" sz="3600" dirty="0" err="1" smtClean="0"/>
              <a:t>uzmanību</a:t>
            </a:r>
            <a:r>
              <a:rPr lang="ru-RU" sz="3600" dirty="0" smtClean="0"/>
              <a:t>!</a:t>
            </a:r>
            <a:endParaRPr lang="ru-RU" sz="3600" dirty="0"/>
          </a:p>
        </p:txBody>
      </p:sp>
      <p:sp>
        <p:nvSpPr>
          <p:cNvPr id="4" name="Номер слайда 3"/>
          <p:cNvSpPr>
            <a:spLocks noGrp="1"/>
          </p:cNvSpPr>
          <p:nvPr>
            <p:ph type="sldNum" sz="quarter" idx="11"/>
          </p:nvPr>
        </p:nvSpPr>
        <p:spPr/>
        <p:txBody>
          <a:bodyPr/>
          <a:lstStyle/>
          <a:p>
            <a:fld id="{DF5DBC5A-E0A6-4CD3-9D9C-3C293D073E01}" type="slidenum">
              <a:rPr lang="ru-RU" smtClean="0"/>
              <a:pPr/>
              <a:t>22</a:t>
            </a:fld>
            <a:endParaRPr lang="ru-RU"/>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59832" y="3068960"/>
            <a:ext cx="2880320" cy="3456383"/>
          </a:xfrm>
          <a:prstGeom prst="rect">
            <a:avLst/>
          </a:prstGeom>
        </p:spPr>
      </p:pic>
    </p:spTree>
    <p:extLst>
      <p:ext uri="{BB962C8B-B14F-4D97-AF65-F5344CB8AC3E}">
        <p14:creationId xmlns:p14="http://schemas.microsoft.com/office/powerpoint/2010/main" val="300253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916832"/>
            <a:ext cx="7920880" cy="4248472"/>
          </a:xfrm>
        </p:spPr>
        <p:txBody>
          <a:bodyPr>
            <a:normAutofit/>
          </a:bodyPr>
          <a:lstStyle/>
          <a:p>
            <a:pPr marL="18288" indent="0" algn="ctr">
              <a:buNone/>
            </a:pPr>
            <a:r>
              <a:rPr lang="lv-LV" sz="3000" dirty="0">
                <a:effectLst/>
              </a:rPr>
              <a:t>Daugavpilī bija jāveido jauna Jaunatnes politikas koncepcija, jo iepriekšējā dokumenta darbības termiņš ir beidzies. </a:t>
            </a:r>
            <a:r>
              <a:rPr lang="lv-LV" sz="3000" dirty="0" smtClean="0">
                <a:effectLst/>
              </a:rPr>
              <a:t>Tāpēc </a:t>
            </a:r>
            <a:r>
              <a:rPr lang="lv-LV" sz="3000" dirty="0">
                <a:effectLst/>
              </a:rPr>
              <a:t>tika uzsākta nākamā stratēģiskās plānošanas dokumenta izstrāde, kas paaugstinās jauniešu politikas statusu un aktualitāti pilsētā, kā arī dokuments tiks veidots atbilstoši Latvijas </a:t>
            </a:r>
            <a:r>
              <a:rPr lang="ru-RU" sz="3000" dirty="0" err="1">
                <a:effectLst/>
              </a:rPr>
              <a:t>R</a:t>
            </a:r>
            <a:r>
              <a:rPr lang="ru-RU" sz="3000" dirty="0" err="1" smtClean="0">
                <a:effectLst/>
              </a:rPr>
              <a:t>epublikas</a:t>
            </a:r>
            <a:r>
              <a:rPr lang="lv-LV" sz="3000" dirty="0" smtClean="0">
                <a:effectLst/>
              </a:rPr>
              <a:t> </a:t>
            </a:r>
            <a:r>
              <a:rPr lang="lv-LV" sz="3000" dirty="0">
                <a:effectLst/>
              </a:rPr>
              <a:t>nostādnēm jaunatnes politikā.</a:t>
            </a:r>
            <a:endParaRPr lang="ru-RU" sz="3000" dirty="0"/>
          </a:p>
        </p:txBody>
      </p:sp>
      <p:sp>
        <p:nvSpPr>
          <p:cNvPr id="3" name="Заголовок 2"/>
          <p:cNvSpPr>
            <a:spLocks noGrp="1"/>
          </p:cNvSpPr>
          <p:nvPr>
            <p:ph type="title"/>
          </p:nvPr>
        </p:nvSpPr>
        <p:spPr>
          <a:xfrm>
            <a:off x="395536" y="116632"/>
            <a:ext cx="8352928" cy="864096"/>
          </a:xfrm>
        </p:spPr>
        <p:txBody>
          <a:bodyPr/>
          <a:lstStyle/>
          <a:p>
            <a:pPr algn="ctr"/>
            <a:r>
              <a:rPr lang="ru-RU" b="1" dirty="0" smtClean="0"/>
              <a:t/>
            </a:r>
            <a:br>
              <a:rPr lang="ru-RU" b="1" dirty="0" smtClean="0"/>
            </a:br>
            <a:r>
              <a:rPr lang="lv-LV" sz="4000" b="1" dirty="0" smtClean="0"/>
              <a:t>Koncepcijas </a:t>
            </a:r>
            <a:r>
              <a:rPr lang="ru-RU" sz="4000" b="1" dirty="0" smtClean="0"/>
              <a:t>izstrādes pamatojums</a:t>
            </a:r>
            <a:endParaRPr lang="ru-RU" sz="4000" b="1" dirty="0"/>
          </a:p>
        </p:txBody>
      </p:sp>
      <p:sp>
        <p:nvSpPr>
          <p:cNvPr id="4" name="Номер слайда 3"/>
          <p:cNvSpPr>
            <a:spLocks noGrp="1"/>
          </p:cNvSpPr>
          <p:nvPr>
            <p:ph type="sldNum" sz="quarter" idx="11"/>
          </p:nvPr>
        </p:nvSpPr>
        <p:spPr/>
        <p:txBody>
          <a:bodyPr/>
          <a:lstStyle/>
          <a:p>
            <a:fld id="{DF5DBC5A-E0A6-4CD3-9D9C-3C293D073E01}" type="slidenum">
              <a:rPr lang="ru-RU" smtClean="0"/>
              <a:pPr/>
              <a:t>3</a:t>
            </a:fld>
            <a:endParaRPr lang="ru-RU"/>
          </a:p>
        </p:txBody>
      </p:sp>
    </p:spTree>
    <p:extLst>
      <p:ext uri="{BB962C8B-B14F-4D97-AF65-F5344CB8AC3E}">
        <p14:creationId xmlns:p14="http://schemas.microsoft.com/office/powerpoint/2010/main" val="3338386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700809"/>
            <a:ext cx="7920880" cy="4536504"/>
          </a:xfrm>
        </p:spPr>
        <p:txBody>
          <a:bodyPr>
            <a:normAutofit fontScale="85000" lnSpcReduction="10000"/>
          </a:bodyPr>
          <a:lstStyle/>
          <a:p>
            <a:pPr marL="18288" indent="0">
              <a:buNone/>
            </a:pPr>
            <a:endParaRPr lang="ru-RU" dirty="0">
              <a:effectLst/>
            </a:endParaRPr>
          </a:p>
          <a:p>
            <a:pPr>
              <a:buFont typeface="Arial" panose="020B0604020202020204" pitchFamily="34" charset="0"/>
              <a:buChar char="•"/>
            </a:pPr>
            <a:r>
              <a:rPr lang="ru-RU" sz="3000" dirty="0">
                <a:effectLst/>
              </a:rPr>
              <a:t>N</a:t>
            </a:r>
            <a:r>
              <a:rPr lang="lv-LV" sz="3000" dirty="0" smtClean="0">
                <a:effectLst/>
              </a:rPr>
              <a:t>etika </a:t>
            </a:r>
            <a:r>
              <a:rPr lang="lv-LV" sz="3000" dirty="0">
                <a:effectLst/>
              </a:rPr>
              <a:t>veiktas regulāras tikšanās ar NVO un </a:t>
            </a:r>
            <a:r>
              <a:rPr lang="lv-LV" sz="3000" dirty="0" smtClean="0">
                <a:effectLst/>
              </a:rPr>
              <a:t>NVA</a:t>
            </a:r>
            <a:r>
              <a:rPr lang="en-US" sz="3000" dirty="0" smtClean="0">
                <a:effectLst/>
              </a:rPr>
              <a:t>.</a:t>
            </a:r>
            <a:endParaRPr lang="ru-RU" sz="3000" dirty="0" smtClean="0">
              <a:effectLst/>
            </a:endParaRPr>
          </a:p>
          <a:p>
            <a:pPr>
              <a:buFont typeface="Arial" panose="020B0604020202020204" pitchFamily="34" charset="0"/>
              <a:buChar char="•"/>
            </a:pPr>
            <a:r>
              <a:rPr lang="arn-CL" sz="3000" dirty="0" smtClean="0">
                <a:effectLst/>
              </a:rPr>
              <a:t>N</a:t>
            </a:r>
            <a:r>
              <a:rPr lang="ru-RU" sz="3000" dirty="0" err="1" smtClean="0">
                <a:effectLst/>
              </a:rPr>
              <a:t>av</a:t>
            </a:r>
            <a:r>
              <a:rPr lang="ru-RU" sz="3000" dirty="0" smtClean="0">
                <a:effectLst/>
              </a:rPr>
              <a:t> </a:t>
            </a:r>
            <a:r>
              <a:rPr lang="ru-RU" sz="3000" dirty="0" err="1" smtClean="0">
                <a:effectLst/>
              </a:rPr>
              <a:t>izveidota</a:t>
            </a:r>
            <a:r>
              <a:rPr lang="ru-RU" sz="3000" dirty="0" smtClean="0">
                <a:effectLst/>
              </a:rPr>
              <a:t> </a:t>
            </a:r>
            <a:r>
              <a:rPr lang="ru-RU" sz="3000" dirty="0" err="1" smtClean="0">
                <a:effectLst/>
              </a:rPr>
              <a:t>Jaunatnes</a:t>
            </a:r>
            <a:r>
              <a:rPr lang="ru-RU" sz="3000" dirty="0" smtClean="0">
                <a:effectLst/>
              </a:rPr>
              <a:t> </a:t>
            </a:r>
            <a:r>
              <a:rPr lang="ru-RU" sz="3000" dirty="0" err="1" smtClean="0">
                <a:effectLst/>
              </a:rPr>
              <a:t>lietu</a:t>
            </a:r>
            <a:r>
              <a:rPr lang="ru-RU" sz="3000" dirty="0" smtClean="0">
                <a:effectLst/>
              </a:rPr>
              <a:t> </a:t>
            </a:r>
            <a:r>
              <a:rPr lang="ru-RU" sz="3000" dirty="0" err="1" smtClean="0">
                <a:effectLst/>
              </a:rPr>
              <a:t>Konsultatīvā</a:t>
            </a:r>
            <a:r>
              <a:rPr lang="ru-RU" sz="3000" dirty="0" smtClean="0">
                <a:effectLst/>
              </a:rPr>
              <a:t> </a:t>
            </a:r>
            <a:r>
              <a:rPr lang="en-US" sz="3000" dirty="0">
                <a:effectLst/>
              </a:rPr>
              <a:t>K</a:t>
            </a:r>
            <a:r>
              <a:rPr lang="ru-RU" sz="3000" dirty="0" err="1" smtClean="0">
                <a:effectLst/>
              </a:rPr>
              <a:t>omisija</a:t>
            </a:r>
            <a:r>
              <a:rPr lang="en-US" sz="3000" dirty="0" smtClean="0">
                <a:effectLst/>
              </a:rPr>
              <a:t>.</a:t>
            </a:r>
            <a:endParaRPr lang="ru-RU" sz="3000" dirty="0" smtClean="0">
              <a:effectLst/>
            </a:endParaRPr>
          </a:p>
          <a:p>
            <a:pPr>
              <a:buFont typeface="Arial" panose="020B0604020202020204" pitchFamily="34" charset="0"/>
              <a:buChar char="•"/>
            </a:pPr>
            <a:r>
              <a:rPr lang="ru-RU" sz="3000" dirty="0">
                <a:effectLst/>
              </a:rPr>
              <a:t>N</a:t>
            </a:r>
            <a:r>
              <a:rPr lang="lv-LV" sz="3000" dirty="0" smtClean="0">
                <a:effectLst/>
              </a:rPr>
              <a:t>etika</a:t>
            </a:r>
            <a:r>
              <a:rPr lang="ru-RU" sz="3000" dirty="0" smtClean="0">
                <a:effectLst/>
              </a:rPr>
              <a:t> </a:t>
            </a:r>
            <a:r>
              <a:rPr lang="ru-RU" sz="3000" dirty="0" err="1" smtClean="0">
                <a:effectLst/>
              </a:rPr>
              <a:t>veiksmīgi</a:t>
            </a:r>
            <a:r>
              <a:rPr lang="lv-LV" sz="3000" dirty="0" smtClean="0">
                <a:effectLst/>
              </a:rPr>
              <a:t> </a:t>
            </a:r>
            <a:r>
              <a:rPr lang="lv-LV" sz="3000" dirty="0">
                <a:effectLst/>
              </a:rPr>
              <a:t>piesaistīti papildus līdzekļi no valsts institūcijām, ES </a:t>
            </a:r>
            <a:r>
              <a:rPr lang="ru-RU" sz="3000" dirty="0" err="1" smtClean="0">
                <a:effectLst/>
              </a:rPr>
              <a:t>un</a:t>
            </a:r>
            <a:r>
              <a:rPr lang="ru-RU" sz="3000" dirty="0" smtClean="0">
                <a:effectLst/>
              </a:rPr>
              <a:t> </a:t>
            </a:r>
            <a:r>
              <a:rPr lang="ru-RU" sz="3000" dirty="0" err="1" smtClean="0">
                <a:effectLst/>
              </a:rPr>
              <a:t>citiem</a:t>
            </a:r>
            <a:r>
              <a:rPr lang="ru-RU" sz="3000" dirty="0" smtClean="0">
                <a:effectLst/>
              </a:rPr>
              <a:t> </a:t>
            </a:r>
            <a:r>
              <a:rPr lang="lv-LV" sz="3000" dirty="0" smtClean="0">
                <a:effectLst/>
              </a:rPr>
              <a:t>fondiem</a:t>
            </a:r>
            <a:r>
              <a:rPr lang="ru-RU" sz="3000" dirty="0" smtClean="0">
                <a:effectLst/>
              </a:rPr>
              <a:t> (</a:t>
            </a:r>
            <a:r>
              <a:rPr lang="lv-LV" sz="3000" dirty="0">
                <a:effectLst/>
              </a:rPr>
              <a:t>2011. - 2013. gadā </a:t>
            </a:r>
            <a:r>
              <a:rPr lang="ru-RU" sz="3000" dirty="0" err="1" smtClean="0">
                <a:effectLst/>
              </a:rPr>
              <a:t>tikai</a:t>
            </a:r>
            <a:r>
              <a:rPr lang="ru-RU" sz="3000" dirty="0" smtClean="0">
                <a:effectLst/>
              </a:rPr>
              <a:t> </a:t>
            </a:r>
            <a:r>
              <a:rPr lang="lv-LV" sz="3000" dirty="0" smtClean="0">
                <a:effectLst/>
              </a:rPr>
              <a:t>3596.00 </a:t>
            </a:r>
            <a:r>
              <a:rPr lang="lv-LV" sz="3000" dirty="0">
                <a:effectLst/>
              </a:rPr>
              <a:t>EUR (2527,28 Ls)</a:t>
            </a:r>
            <a:r>
              <a:rPr lang="ru-RU" sz="3000" dirty="0" smtClean="0">
                <a:effectLst/>
              </a:rPr>
              <a:t>)</a:t>
            </a:r>
            <a:r>
              <a:rPr lang="en-US" sz="3000" dirty="0" smtClean="0">
                <a:effectLst/>
              </a:rPr>
              <a:t>.</a:t>
            </a:r>
            <a:endParaRPr lang="ru-RU" sz="3000" dirty="0" smtClean="0">
              <a:effectLst/>
            </a:endParaRPr>
          </a:p>
          <a:p>
            <a:pPr>
              <a:buFont typeface="Arial" panose="020B0604020202020204" pitchFamily="34" charset="0"/>
              <a:buChar char="•"/>
            </a:pPr>
            <a:r>
              <a:rPr lang="ru-RU" sz="3000" dirty="0">
                <a:effectLst/>
              </a:rPr>
              <a:t>N</a:t>
            </a:r>
            <a:r>
              <a:rPr lang="lv-LV" sz="3000" dirty="0" smtClean="0">
                <a:effectLst/>
              </a:rPr>
              <a:t>epietiekoši </a:t>
            </a:r>
            <a:r>
              <a:rPr lang="lv-LV" sz="3000" dirty="0">
                <a:effectLst/>
              </a:rPr>
              <a:t>veicināta informācijas aprite starp NVA, uzņēmējiem un </a:t>
            </a:r>
            <a:r>
              <a:rPr lang="lv-LV" sz="3000" dirty="0" smtClean="0">
                <a:effectLst/>
              </a:rPr>
              <a:t>pašvaldību</a:t>
            </a:r>
            <a:r>
              <a:rPr lang="en-US" sz="3000" dirty="0" smtClean="0">
                <a:effectLst/>
              </a:rPr>
              <a:t>.</a:t>
            </a:r>
            <a:endParaRPr lang="ru-RU" sz="3000" dirty="0" smtClean="0">
              <a:effectLst/>
            </a:endParaRPr>
          </a:p>
          <a:p>
            <a:pPr>
              <a:buFont typeface="Arial" panose="020B0604020202020204" pitchFamily="34" charset="0"/>
              <a:buChar char="•"/>
            </a:pPr>
            <a:r>
              <a:rPr lang="ru-RU" sz="3000" dirty="0" err="1" smtClean="0">
                <a:effectLst/>
              </a:rPr>
              <a:t>Nepietiekoši</a:t>
            </a:r>
            <a:r>
              <a:rPr lang="ru-RU" sz="3000" dirty="0" smtClean="0">
                <a:effectLst/>
              </a:rPr>
              <a:t> </a:t>
            </a:r>
            <a:r>
              <a:rPr lang="ru-RU" sz="3000" dirty="0" err="1" smtClean="0">
                <a:effectLst/>
              </a:rPr>
              <a:t>efektīvi</a:t>
            </a:r>
            <a:r>
              <a:rPr lang="ru-RU" sz="3000" dirty="0" smtClean="0">
                <a:effectLst/>
              </a:rPr>
              <a:t> </a:t>
            </a:r>
            <a:r>
              <a:rPr lang="ru-RU" sz="3000" dirty="0" err="1" smtClean="0">
                <a:effectLst/>
              </a:rPr>
              <a:t>izmantotas</a:t>
            </a:r>
            <a:r>
              <a:rPr lang="ru-RU" sz="3000" dirty="0" smtClean="0">
                <a:effectLst/>
              </a:rPr>
              <a:t> </a:t>
            </a:r>
            <a:r>
              <a:rPr lang="ru-RU" sz="3000" dirty="0" err="1" smtClean="0">
                <a:effectLst/>
              </a:rPr>
              <a:t>jauniešu</a:t>
            </a:r>
            <a:r>
              <a:rPr lang="ru-RU" sz="3000" dirty="0" smtClean="0">
                <a:effectLst/>
              </a:rPr>
              <a:t> </a:t>
            </a:r>
            <a:r>
              <a:rPr lang="ru-RU" sz="3000" dirty="0" err="1" smtClean="0">
                <a:effectLst/>
              </a:rPr>
              <a:t>informēšanas</a:t>
            </a:r>
            <a:r>
              <a:rPr lang="ru-RU" sz="3000" dirty="0" smtClean="0">
                <a:effectLst/>
              </a:rPr>
              <a:t> </a:t>
            </a:r>
            <a:r>
              <a:rPr lang="ru-RU" sz="3000" dirty="0" err="1" smtClean="0">
                <a:effectLst/>
              </a:rPr>
              <a:t>iespējas</a:t>
            </a:r>
            <a:r>
              <a:rPr lang="en-US" sz="3000" dirty="0" smtClean="0">
                <a:effectLst/>
              </a:rPr>
              <a:t>.</a:t>
            </a:r>
            <a:endParaRPr lang="ru-RU" sz="3000" dirty="0" smtClean="0">
              <a:effectLst/>
            </a:endParaRPr>
          </a:p>
          <a:p>
            <a:endParaRPr lang="ru-RU" dirty="0" smtClean="0">
              <a:effectLst/>
            </a:endParaRPr>
          </a:p>
          <a:p>
            <a:endParaRPr lang="ru-RU" dirty="0">
              <a:effectLst/>
            </a:endParaRPr>
          </a:p>
        </p:txBody>
      </p:sp>
      <p:sp>
        <p:nvSpPr>
          <p:cNvPr id="4" name="Заголовок 2"/>
          <p:cNvSpPr>
            <a:spLocks noGrp="1"/>
          </p:cNvSpPr>
          <p:nvPr>
            <p:ph type="title"/>
          </p:nvPr>
        </p:nvSpPr>
        <p:spPr>
          <a:xfrm>
            <a:off x="0" y="116632"/>
            <a:ext cx="9108504" cy="864096"/>
          </a:xfrm>
        </p:spPr>
        <p:txBody>
          <a:bodyPr/>
          <a:lstStyle/>
          <a:p>
            <a:pPr algn="ctr"/>
            <a:r>
              <a:rPr lang="ru-RU" dirty="0" smtClean="0"/>
              <a:t/>
            </a:r>
            <a:br>
              <a:rPr lang="ru-RU" dirty="0" smtClean="0"/>
            </a:br>
            <a:r>
              <a:rPr lang="lv-LV" sz="4000" b="1" dirty="0" smtClean="0"/>
              <a:t>Koncepcijas</a:t>
            </a:r>
            <a:r>
              <a:rPr lang="ru-RU" sz="4000" b="1" dirty="0" smtClean="0"/>
              <a:t> izstrādes pamatojums (I)</a:t>
            </a:r>
            <a:endParaRPr lang="ru-RU" sz="4000" b="1" dirty="0"/>
          </a:p>
        </p:txBody>
      </p:sp>
      <p:sp>
        <p:nvSpPr>
          <p:cNvPr id="3" name="Номер слайда 2"/>
          <p:cNvSpPr>
            <a:spLocks noGrp="1"/>
          </p:cNvSpPr>
          <p:nvPr>
            <p:ph type="sldNum" sz="quarter" idx="11"/>
          </p:nvPr>
        </p:nvSpPr>
        <p:spPr/>
        <p:txBody>
          <a:bodyPr/>
          <a:lstStyle/>
          <a:p>
            <a:fld id="{DF5DBC5A-E0A6-4CD3-9D9C-3C293D073E01}" type="slidenum">
              <a:rPr lang="ru-RU" smtClean="0"/>
              <a:pPr/>
              <a:t>4</a:t>
            </a:fld>
            <a:endParaRPr lang="ru-RU"/>
          </a:p>
        </p:txBody>
      </p:sp>
    </p:spTree>
    <p:extLst>
      <p:ext uri="{BB962C8B-B14F-4D97-AF65-F5344CB8AC3E}">
        <p14:creationId xmlns:p14="http://schemas.microsoft.com/office/powerpoint/2010/main" val="3569533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412776"/>
            <a:ext cx="7920880" cy="4608512"/>
          </a:xfrm>
        </p:spPr>
        <p:txBody>
          <a:bodyPr>
            <a:noAutofit/>
          </a:bodyPr>
          <a:lstStyle/>
          <a:p>
            <a:pPr>
              <a:buFont typeface="Arial" panose="020B0604020202020204" pitchFamily="34" charset="0"/>
              <a:buChar char="•"/>
            </a:pPr>
            <a:r>
              <a:rPr lang="ru-RU" sz="2600" dirty="0">
                <a:effectLst/>
              </a:rPr>
              <a:t>S</a:t>
            </a:r>
            <a:r>
              <a:rPr lang="lv-LV" sz="2600" dirty="0" smtClean="0">
                <a:effectLst/>
              </a:rPr>
              <a:t>ekmēt</a:t>
            </a:r>
            <a:r>
              <a:rPr lang="ru-RU" sz="2600" dirty="0" smtClean="0">
                <a:effectLst/>
              </a:rPr>
              <a:t>i</a:t>
            </a:r>
            <a:r>
              <a:rPr lang="lv-LV" sz="2600" dirty="0" smtClean="0">
                <a:effectLst/>
              </a:rPr>
              <a:t> </a:t>
            </a:r>
            <a:r>
              <a:rPr lang="lv-LV" sz="2600" dirty="0">
                <a:effectLst/>
              </a:rPr>
              <a:t>Daugavpils skolēnu nodarbinātības </a:t>
            </a:r>
            <a:r>
              <a:rPr lang="lv-LV" sz="2600" dirty="0" smtClean="0">
                <a:effectLst/>
              </a:rPr>
              <a:t>pasākum</a:t>
            </a:r>
            <a:r>
              <a:rPr lang="ru-RU" sz="2600" dirty="0" smtClean="0">
                <a:effectLst/>
              </a:rPr>
              <a:t>i</a:t>
            </a:r>
            <a:r>
              <a:rPr lang="lv-LV" sz="2600" dirty="0" smtClean="0">
                <a:effectLst/>
              </a:rPr>
              <a:t> </a:t>
            </a:r>
            <a:r>
              <a:rPr lang="lv-LV" sz="2600" dirty="0">
                <a:effectLst/>
              </a:rPr>
              <a:t>vasaras </a:t>
            </a:r>
            <a:r>
              <a:rPr lang="lv-LV" sz="2600" dirty="0" smtClean="0">
                <a:effectLst/>
              </a:rPr>
              <a:t>brīvlaikā</a:t>
            </a:r>
            <a:r>
              <a:rPr lang="en-US" sz="2600" dirty="0" smtClean="0">
                <a:effectLst/>
              </a:rPr>
              <a:t>.</a:t>
            </a:r>
            <a:endParaRPr lang="ru-RU" sz="2600" dirty="0" smtClean="0">
              <a:effectLst/>
            </a:endParaRPr>
          </a:p>
          <a:p>
            <a:pPr>
              <a:buFont typeface="Arial" panose="020B0604020202020204" pitchFamily="34" charset="0"/>
              <a:buChar char="•"/>
            </a:pPr>
            <a:r>
              <a:rPr lang="ru-RU" sz="2600" dirty="0" err="1" smtClean="0"/>
              <a:t>Organizēti</a:t>
            </a:r>
            <a:r>
              <a:rPr lang="ru-RU" sz="2600" dirty="0" smtClean="0"/>
              <a:t> </a:t>
            </a:r>
            <a:r>
              <a:rPr lang="ru-RU" sz="2600" dirty="0" err="1" smtClean="0"/>
              <a:t>pilsētas</a:t>
            </a:r>
            <a:r>
              <a:rPr lang="ru-RU" sz="2600" dirty="0" smtClean="0"/>
              <a:t> </a:t>
            </a:r>
            <a:r>
              <a:rPr lang="ru-RU" sz="2600" dirty="0" err="1" smtClean="0"/>
              <a:t>mēroga</a:t>
            </a:r>
            <a:r>
              <a:rPr lang="ru-RU" sz="2600" dirty="0" smtClean="0"/>
              <a:t> </a:t>
            </a:r>
            <a:r>
              <a:rPr lang="ru-RU" sz="2600" dirty="0" err="1" smtClean="0"/>
              <a:t>pasākumi</a:t>
            </a:r>
            <a:r>
              <a:rPr lang="ru-RU" sz="2600" dirty="0" smtClean="0"/>
              <a:t> </a:t>
            </a:r>
            <a:r>
              <a:rPr lang="ru-RU" sz="2600" dirty="0" err="1" smtClean="0"/>
              <a:t>jauniešiem</a:t>
            </a:r>
            <a:r>
              <a:rPr lang="ru-RU" sz="2600" dirty="0" smtClean="0"/>
              <a:t>:</a:t>
            </a:r>
          </a:p>
          <a:p>
            <a:pPr>
              <a:buFontTx/>
              <a:buChar char="-"/>
            </a:pPr>
            <a:r>
              <a:rPr lang="lv-LV" sz="2600" i="1" dirty="0" smtClean="0">
                <a:effectLst/>
              </a:rPr>
              <a:t>ARTIŠOKS</a:t>
            </a:r>
            <a:r>
              <a:rPr lang="en-US" sz="2600" i="1" dirty="0" smtClean="0">
                <a:effectLst/>
              </a:rPr>
              <a:t>.</a:t>
            </a:r>
            <a:endParaRPr lang="ru-RU" sz="2600" i="1" dirty="0" smtClean="0">
              <a:effectLst/>
            </a:endParaRPr>
          </a:p>
          <a:p>
            <a:pPr>
              <a:buFontTx/>
              <a:buChar char="-"/>
            </a:pPr>
            <a:r>
              <a:rPr lang="lv-LV" sz="2600" dirty="0">
                <a:effectLst/>
              </a:rPr>
              <a:t>kultūras pasākums </a:t>
            </a:r>
            <a:r>
              <a:rPr lang="lv-LV" sz="2600" i="1" dirty="0">
                <a:effectLst/>
              </a:rPr>
              <a:t>Maratons pret </a:t>
            </a:r>
            <a:r>
              <a:rPr lang="lv-LV" sz="2600" i="1" dirty="0" smtClean="0">
                <a:effectLst/>
              </a:rPr>
              <a:t>AIDS</a:t>
            </a:r>
            <a:r>
              <a:rPr lang="en-US" sz="2600" i="1" dirty="0" smtClean="0">
                <a:effectLst/>
              </a:rPr>
              <a:t>.</a:t>
            </a:r>
            <a:endParaRPr lang="ru-RU" sz="2600" i="1" dirty="0" smtClean="0">
              <a:effectLst/>
            </a:endParaRPr>
          </a:p>
          <a:p>
            <a:pPr>
              <a:buFontTx/>
              <a:buChar char="-"/>
            </a:pPr>
            <a:r>
              <a:rPr lang="lv-LV" sz="2600" dirty="0" smtClean="0">
                <a:effectLst/>
              </a:rPr>
              <a:t>mūzikas </a:t>
            </a:r>
            <a:r>
              <a:rPr lang="lv-LV" sz="2600" dirty="0">
                <a:effectLst/>
              </a:rPr>
              <a:t>festivāls </a:t>
            </a:r>
            <a:r>
              <a:rPr lang="lv-LV" sz="2600" i="1" dirty="0" err="1">
                <a:effectLst/>
              </a:rPr>
              <a:t>Chemical</a:t>
            </a:r>
            <a:r>
              <a:rPr lang="lv-LV" sz="2600" i="1" dirty="0">
                <a:effectLst/>
              </a:rPr>
              <a:t> </a:t>
            </a:r>
            <a:r>
              <a:rPr lang="lv-LV" sz="2600" i="1" dirty="0" err="1" smtClean="0">
                <a:effectLst/>
              </a:rPr>
              <a:t>Reaction</a:t>
            </a:r>
            <a:r>
              <a:rPr lang="en-US" sz="2600" i="1" dirty="0" smtClean="0">
                <a:effectLst/>
              </a:rPr>
              <a:t>.</a:t>
            </a:r>
            <a:endParaRPr lang="ru-RU" sz="2600" dirty="0">
              <a:effectLst/>
            </a:endParaRPr>
          </a:p>
          <a:p>
            <a:pPr>
              <a:buFontTx/>
              <a:buChar char="-"/>
            </a:pPr>
            <a:r>
              <a:rPr lang="lv-LV" sz="2600" dirty="0">
                <a:effectLst/>
              </a:rPr>
              <a:t>festivāls </a:t>
            </a:r>
            <a:r>
              <a:rPr lang="lv-LV" sz="2600" i="1" dirty="0" err="1" smtClean="0">
                <a:effectLst/>
              </a:rPr>
              <a:t>Urbanstyle</a:t>
            </a:r>
            <a:r>
              <a:rPr lang="en-US" sz="2600" i="1" dirty="0" smtClean="0">
                <a:effectLst/>
              </a:rPr>
              <a:t>.</a:t>
            </a:r>
            <a:endParaRPr lang="ru-RU" sz="2600" i="1" dirty="0" smtClean="0">
              <a:effectLst/>
            </a:endParaRPr>
          </a:p>
          <a:p>
            <a:pPr>
              <a:buFontTx/>
              <a:buChar char="-"/>
            </a:pPr>
            <a:r>
              <a:rPr lang="lv-LV" sz="2600" i="1" dirty="0">
                <a:effectLst/>
              </a:rPr>
              <a:t>Jauniešu radošā </a:t>
            </a:r>
            <a:r>
              <a:rPr lang="lv-LV" sz="2600" i="1" dirty="0" smtClean="0">
                <a:effectLst/>
              </a:rPr>
              <a:t>laboratorija</a:t>
            </a:r>
            <a:r>
              <a:rPr lang="en-US" sz="2600" i="1" dirty="0" smtClean="0">
                <a:effectLst/>
              </a:rPr>
              <a:t>.</a:t>
            </a:r>
            <a:endParaRPr lang="ru-RU" sz="2600" dirty="0">
              <a:effectLst/>
            </a:endParaRPr>
          </a:p>
          <a:p>
            <a:pPr>
              <a:buFontTx/>
              <a:buChar char="-"/>
            </a:pPr>
            <a:r>
              <a:rPr lang="lv-LV" sz="2600" i="1" dirty="0">
                <a:effectLst/>
              </a:rPr>
              <a:t>Jaungada mistiskā</a:t>
            </a:r>
            <a:r>
              <a:rPr lang="lv-LV" sz="2600" dirty="0">
                <a:effectLst/>
              </a:rPr>
              <a:t> </a:t>
            </a:r>
            <a:r>
              <a:rPr lang="lv-LV" sz="2600" i="1" dirty="0" smtClean="0">
                <a:effectLst/>
              </a:rPr>
              <a:t>balle</a:t>
            </a:r>
            <a:r>
              <a:rPr lang="ru-RU" sz="2600" i="1" dirty="0" smtClean="0">
                <a:effectLst/>
              </a:rPr>
              <a:t> </a:t>
            </a:r>
            <a:r>
              <a:rPr lang="ru-RU" sz="2600" dirty="0" err="1" smtClean="0">
                <a:effectLst/>
              </a:rPr>
              <a:t>u.c</a:t>
            </a:r>
            <a:r>
              <a:rPr lang="ru-RU" sz="2600" dirty="0" smtClean="0">
                <a:effectLst/>
              </a:rPr>
              <a:t>.</a:t>
            </a:r>
            <a:endParaRPr lang="ru-RU" sz="2600" dirty="0" smtClean="0"/>
          </a:p>
        </p:txBody>
      </p:sp>
      <p:sp>
        <p:nvSpPr>
          <p:cNvPr id="5" name="Заголовок 2"/>
          <p:cNvSpPr>
            <a:spLocks noGrp="1"/>
          </p:cNvSpPr>
          <p:nvPr>
            <p:ph type="title"/>
          </p:nvPr>
        </p:nvSpPr>
        <p:spPr>
          <a:xfrm>
            <a:off x="0" y="116632"/>
            <a:ext cx="9144000" cy="864096"/>
          </a:xfrm>
        </p:spPr>
        <p:txBody>
          <a:bodyPr/>
          <a:lstStyle/>
          <a:p>
            <a:pPr algn="ctr"/>
            <a:r>
              <a:rPr lang="ru-RU" sz="4000" dirty="0" smtClean="0"/>
              <a:t/>
            </a:r>
            <a:br>
              <a:rPr lang="ru-RU" sz="4000" dirty="0" smtClean="0"/>
            </a:br>
            <a:r>
              <a:rPr lang="lv-LV" sz="4000" b="1" dirty="0" smtClean="0"/>
              <a:t>Koncepcijas </a:t>
            </a:r>
            <a:r>
              <a:rPr lang="ru-RU" sz="4000" b="1" dirty="0" smtClean="0"/>
              <a:t>izstrādes pamatojums (II)</a:t>
            </a:r>
            <a:endParaRPr lang="ru-RU" sz="4000" b="1" dirty="0"/>
          </a:p>
        </p:txBody>
      </p:sp>
      <p:sp>
        <p:nvSpPr>
          <p:cNvPr id="3" name="Номер слайда 2"/>
          <p:cNvSpPr>
            <a:spLocks noGrp="1"/>
          </p:cNvSpPr>
          <p:nvPr>
            <p:ph type="sldNum" sz="quarter" idx="11"/>
          </p:nvPr>
        </p:nvSpPr>
        <p:spPr/>
        <p:txBody>
          <a:bodyPr/>
          <a:lstStyle/>
          <a:p>
            <a:fld id="{DF5DBC5A-E0A6-4CD3-9D9C-3C293D073E01}" type="slidenum">
              <a:rPr lang="ru-RU" smtClean="0"/>
              <a:pPr/>
              <a:t>5</a:t>
            </a:fld>
            <a:endParaRPr lang="ru-RU"/>
          </a:p>
        </p:txBody>
      </p:sp>
    </p:spTree>
    <p:extLst>
      <p:ext uri="{BB962C8B-B14F-4D97-AF65-F5344CB8AC3E}">
        <p14:creationId xmlns:p14="http://schemas.microsoft.com/office/powerpoint/2010/main" val="733179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700808"/>
            <a:ext cx="7920880" cy="4320480"/>
          </a:xfrm>
        </p:spPr>
        <p:txBody>
          <a:bodyPr/>
          <a:lstStyle/>
          <a:p>
            <a:pPr lvl="0">
              <a:buFont typeface="Arial" panose="020B0604020202020204" pitchFamily="34" charset="0"/>
              <a:buChar char="•"/>
            </a:pPr>
            <a:r>
              <a:rPr lang="lv-LV" sz="2600" dirty="0" smtClean="0">
                <a:effectLst/>
              </a:rPr>
              <a:t>Izglītība un apmācība</a:t>
            </a:r>
            <a:r>
              <a:rPr lang="en-US" sz="2600" dirty="0" smtClean="0">
                <a:effectLst/>
              </a:rPr>
              <a:t>.</a:t>
            </a:r>
            <a:endParaRPr lang="ru-RU" sz="2600" dirty="0" smtClean="0">
              <a:effectLst/>
            </a:endParaRPr>
          </a:p>
          <a:p>
            <a:pPr lvl="0">
              <a:buFont typeface="Arial" panose="020B0604020202020204" pitchFamily="34" charset="0"/>
              <a:buChar char="•"/>
            </a:pPr>
            <a:r>
              <a:rPr lang="lv-LV" sz="2600" dirty="0" smtClean="0">
                <a:effectLst/>
              </a:rPr>
              <a:t>Nodarbinātība un uzņēmējdarbība</a:t>
            </a:r>
            <a:r>
              <a:rPr lang="en-US" sz="2600" dirty="0" smtClean="0">
                <a:effectLst/>
              </a:rPr>
              <a:t>.</a:t>
            </a:r>
            <a:endParaRPr lang="ru-RU" sz="2600" dirty="0" smtClean="0">
              <a:effectLst/>
            </a:endParaRPr>
          </a:p>
          <a:p>
            <a:pPr lvl="0">
              <a:buFont typeface="Arial" panose="020B0604020202020204" pitchFamily="34" charset="0"/>
              <a:buChar char="•"/>
            </a:pPr>
            <a:r>
              <a:rPr lang="lv-LV" sz="2600" dirty="0" smtClean="0">
                <a:effectLst/>
              </a:rPr>
              <a:t>Veselības </a:t>
            </a:r>
            <a:r>
              <a:rPr lang="lv-LV" sz="2600" dirty="0">
                <a:effectLst/>
              </a:rPr>
              <a:t>aizsardzība un </a:t>
            </a:r>
            <a:r>
              <a:rPr lang="lv-LV" sz="2600" dirty="0" smtClean="0">
                <a:effectLst/>
              </a:rPr>
              <a:t>labklājība</a:t>
            </a:r>
            <a:r>
              <a:rPr lang="en-US" sz="2600" dirty="0" smtClean="0">
                <a:effectLst/>
              </a:rPr>
              <a:t>.</a:t>
            </a:r>
            <a:endParaRPr lang="ru-RU" sz="2600" dirty="0">
              <a:effectLst/>
            </a:endParaRPr>
          </a:p>
          <a:p>
            <a:pPr lvl="0">
              <a:buFont typeface="Arial" panose="020B0604020202020204" pitchFamily="34" charset="0"/>
              <a:buChar char="•"/>
            </a:pPr>
            <a:r>
              <a:rPr lang="lv-LV" sz="2600" dirty="0" smtClean="0">
                <a:effectLst/>
              </a:rPr>
              <a:t>Līdzdalība</a:t>
            </a:r>
            <a:r>
              <a:rPr lang="en-US" sz="2600" dirty="0" smtClean="0">
                <a:effectLst/>
              </a:rPr>
              <a:t>.</a:t>
            </a:r>
            <a:endParaRPr lang="ru-RU" sz="2600" dirty="0">
              <a:effectLst/>
            </a:endParaRPr>
          </a:p>
          <a:p>
            <a:pPr lvl="0">
              <a:buFont typeface="Arial" panose="020B0604020202020204" pitchFamily="34" charset="0"/>
              <a:buChar char="•"/>
            </a:pPr>
            <a:r>
              <a:rPr lang="lv-LV" sz="2600" dirty="0">
                <a:effectLst/>
              </a:rPr>
              <a:t>Brīvprātīgais </a:t>
            </a:r>
            <a:r>
              <a:rPr lang="lv-LV" sz="2600" dirty="0" smtClean="0">
                <a:effectLst/>
              </a:rPr>
              <a:t>darbs</a:t>
            </a:r>
            <a:r>
              <a:rPr lang="en-US" sz="2600" dirty="0" smtClean="0">
                <a:effectLst/>
              </a:rPr>
              <a:t>.</a:t>
            </a:r>
            <a:endParaRPr lang="ru-RU" sz="2600" dirty="0">
              <a:effectLst/>
            </a:endParaRPr>
          </a:p>
          <a:p>
            <a:pPr lvl="0">
              <a:buFont typeface="Arial" panose="020B0604020202020204" pitchFamily="34" charset="0"/>
              <a:buChar char="•"/>
            </a:pPr>
            <a:r>
              <a:rPr lang="lv-LV" sz="2600" dirty="0">
                <a:effectLst/>
              </a:rPr>
              <a:t>Sociālā </a:t>
            </a:r>
            <a:r>
              <a:rPr lang="lv-LV" sz="2600" dirty="0" smtClean="0">
                <a:effectLst/>
              </a:rPr>
              <a:t>iekļaušana</a:t>
            </a:r>
            <a:r>
              <a:rPr lang="en-US" sz="2600" dirty="0" smtClean="0">
                <a:effectLst/>
              </a:rPr>
              <a:t>.</a:t>
            </a:r>
            <a:endParaRPr lang="ru-RU" sz="2600" dirty="0">
              <a:effectLst/>
            </a:endParaRPr>
          </a:p>
          <a:p>
            <a:pPr lvl="0">
              <a:buFont typeface="Arial" panose="020B0604020202020204" pitchFamily="34" charset="0"/>
              <a:buChar char="•"/>
            </a:pPr>
            <a:r>
              <a:rPr lang="lv-LV" sz="2600" dirty="0">
                <a:effectLst/>
              </a:rPr>
              <a:t>Jaunatne un </a:t>
            </a:r>
            <a:r>
              <a:rPr lang="lv-LV" sz="2600" dirty="0" smtClean="0">
                <a:effectLst/>
              </a:rPr>
              <a:t>pasaule</a:t>
            </a:r>
            <a:r>
              <a:rPr lang="en-US" sz="2600" dirty="0" smtClean="0">
                <a:effectLst/>
              </a:rPr>
              <a:t>.</a:t>
            </a:r>
            <a:endParaRPr lang="ru-RU" sz="2600" dirty="0">
              <a:effectLst/>
            </a:endParaRPr>
          </a:p>
          <a:p>
            <a:pPr lvl="0">
              <a:buFont typeface="Arial" panose="020B0604020202020204" pitchFamily="34" charset="0"/>
              <a:buChar char="•"/>
            </a:pPr>
            <a:r>
              <a:rPr lang="lv-LV" sz="2600" dirty="0">
                <a:effectLst/>
              </a:rPr>
              <a:t>Jaunrade un </a:t>
            </a:r>
            <a:r>
              <a:rPr lang="lv-LV" sz="2600" dirty="0" smtClean="0">
                <a:effectLst/>
              </a:rPr>
              <a:t>kultūra</a:t>
            </a:r>
            <a:r>
              <a:rPr lang="en-US" sz="2600" dirty="0" smtClean="0">
                <a:effectLst/>
              </a:rPr>
              <a:t>.</a:t>
            </a:r>
            <a:endParaRPr lang="ru-RU" sz="2600" dirty="0">
              <a:effectLst/>
            </a:endParaRPr>
          </a:p>
          <a:p>
            <a:pPr marL="18288" indent="0">
              <a:buNone/>
            </a:pPr>
            <a:endParaRPr lang="ru-RU" dirty="0"/>
          </a:p>
        </p:txBody>
      </p:sp>
      <p:sp>
        <p:nvSpPr>
          <p:cNvPr id="3" name="Заголовок 2"/>
          <p:cNvSpPr>
            <a:spLocks noGrp="1"/>
          </p:cNvSpPr>
          <p:nvPr>
            <p:ph type="title"/>
          </p:nvPr>
        </p:nvSpPr>
        <p:spPr>
          <a:xfrm>
            <a:off x="467544" y="332656"/>
            <a:ext cx="8280920" cy="648072"/>
          </a:xfrm>
        </p:spPr>
        <p:txBody>
          <a:bodyPr/>
          <a:lstStyle/>
          <a:p>
            <a:pPr algn="ctr"/>
            <a:r>
              <a:rPr lang="ru-RU" sz="4000" b="1" dirty="0" err="1" smtClean="0"/>
              <a:t>Koncepcijā</a:t>
            </a:r>
            <a:r>
              <a:rPr lang="ru-RU" sz="4000" b="1" dirty="0" smtClean="0"/>
              <a:t> </a:t>
            </a:r>
            <a:r>
              <a:rPr lang="ru-RU" sz="4000" b="1" dirty="0" err="1" smtClean="0"/>
              <a:t>izmantotās</a:t>
            </a:r>
            <a:r>
              <a:rPr lang="ru-RU" sz="4000" b="1" dirty="0" smtClean="0"/>
              <a:t> </a:t>
            </a:r>
            <a:r>
              <a:rPr lang="ru-RU" sz="4000" b="1" dirty="0" err="1" smtClean="0"/>
              <a:t>dimensijas</a:t>
            </a:r>
            <a:endParaRPr lang="ru-RU" sz="4000" b="1" dirty="0"/>
          </a:p>
        </p:txBody>
      </p:sp>
      <p:sp>
        <p:nvSpPr>
          <p:cNvPr id="4" name="Номер слайда 3"/>
          <p:cNvSpPr>
            <a:spLocks noGrp="1"/>
          </p:cNvSpPr>
          <p:nvPr>
            <p:ph type="sldNum" sz="quarter" idx="11"/>
          </p:nvPr>
        </p:nvSpPr>
        <p:spPr/>
        <p:txBody>
          <a:bodyPr/>
          <a:lstStyle/>
          <a:p>
            <a:fld id="{DF5DBC5A-E0A6-4CD3-9D9C-3C293D073E01}" type="slidenum">
              <a:rPr lang="ru-RU" smtClean="0"/>
              <a:pPr/>
              <a:t>6</a:t>
            </a:fld>
            <a:endParaRPr lang="ru-RU"/>
          </a:p>
        </p:txBody>
      </p:sp>
    </p:spTree>
    <p:extLst>
      <p:ext uri="{BB962C8B-B14F-4D97-AF65-F5344CB8AC3E}">
        <p14:creationId xmlns:p14="http://schemas.microsoft.com/office/powerpoint/2010/main" val="226664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844824"/>
            <a:ext cx="7920880" cy="4248472"/>
          </a:xfrm>
        </p:spPr>
        <p:txBody>
          <a:bodyPr>
            <a:normAutofit/>
          </a:bodyPr>
          <a:lstStyle/>
          <a:p>
            <a:pPr marL="18288" indent="0" algn="ctr">
              <a:buNone/>
            </a:pPr>
            <a:r>
              <a:rPr lang="lv-LV" sz="3000" dirty="0">
                <a:effectLst/>
              </a:rPr>
              <a:t>Ja jaunatnes politikas koordinācijas process nav precīzi noteikts, veidojas situācija, kurā valsts pārvaldes vai pašvaldību iestādes savstarpēji nesaskaņo savas darbības, un izstrādā un īsteno politiku ar sadrumstalotu vai pārklājošos ietekmi uz jaunatni. </a:t>
            </a:r>
            <a:endParaRPr lang="ru-RU" sz="3000" dirty="0"/>
          </a:p>
        </p:txBody>
      </p:sp>
      <p:sp>
        <p:nvSpPr>
          <p:cNvPr id="4" name="Заголовок 2"/>
          <p:cNvSpPr>
            <a:spLocks noGrp="1"/>
          </p:cNvSpPr>
          <p:nvPr>
            <p:ph type="title"/>
          </p:nvPr>
        </p:nvSpPr>
        <p:spPr>
          <a:xfrm>
            <a:off x="179512" y="188640"/>
            <a:ext cx="8856984" cy="792088"/>
          </a:xfrm>
        </p:spPr>
        <p:txBody>
          <a:bodyPr/>
          <a:lstStyle/>
          <a:p>
            <a:pPr algn="ctr"/>
            <a:r>
              <a:rPr lang="ru-RU" sz="4000" b="1" dirty="0" err="1" smtClean="0"/>
              <a:t>Koncepcijā</a:t>
            </a:r>
            <a:r>
              <a:rPr lang="ru-RU" sz="4000" b="1" dirty="0" smtClean="0"/>
              <a:t> </a:t>
            </a:r>
            <a:r>
              <a:rPr lang="ru-RU" sz="4000" b="1" dirty="0" err="1" smtClean="0"/>
              <a:t>izmantotās</a:t>
            </a:r>
            <a:r>
              <a:rPr lang="ru-RU" sz="4000" b="1" dirty="0" smtClean="0"/>
              <a:t> </a:t>
            </a:r>
            <a:r>
              <a:rPr lang="ru-RU" sz="4000" b="1" dirty="0" err="1" smtClean="0"/>
              <a:t>dimensijas</a:t>
            </a:r>
            <a:r>
              <a:rPr lang="ru-RU" sz="4000" b="1" dirty="0" smtClean="0"/>
              <a:t> (I)</a:t>
            </a:r>
            <a:endParaRPr lang="ru-RU" sz="4000" b="1" dirty="0"/>
          </a:p>
        </p:txBody>
      </p:sp>
      <p:sp>
        <p:nvSpPr>
          <p:cNvPr id="3" name="Номер слайда 2"/>
          <p:cNvSpPr>
            <a:spLocks noGrp="1"/>
          </p:cNvSpPr>
          <p:nvPr>
            <p:ph type="sldNum" sz="quarter" idx="11"/>
          </p:nvPr>
        </p:nvSpPr>
        <p:spPr/>
        <p:txBody>
          <a:bodyPr/>
          <a:lstStyle/>
          <a:p>
            <a:fld id="{DF5DBC5A-E0A6-4CD3-9D9C-3C293D073E01}" type="slidenum">
              <a:rPr lang="ru-RU" smtClean="0"/>
              <a:pPr/>
              <a:t>7</a:t>
            </a:fld>
            <a:endParaRPr lang="ru-RU" dirty="0"/>
          </a:p>
        </p:txBody>
      </p:sp>
    </p:spTree>
    <p:extLst>
      <p:ext uri="{BB962C8B-B14F-4D97-AF65-F5344CB8AC3E}">
        <p14:creationId xmlns:p14="http://schemas.microsoft.com/office/powerpoint/2010/main" val="2044631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772816"/>
            <a:ext cx="7920880" cy="4392488"/>
          </a:xfrm>
        </p:spPr>
        <p:txBody>
          <a:bodyPr>
            <a:normAutofit/>
          </a:bodyPr>
          <a:lstStyle/>
          <a:p>
            <a:pPr marL="18288" indent="0">
              <a:buNone/>
            </a:pPr>
            <a:r>
              <a:rPr lang="ru-RU" sz="3400" dirty="0" err="1" smtClean="0"/>
              <a:t>Uzdevumi</a:t>
            </a:r>
            <a:r>
              <a:rPr lang="ru-RU" sz="3400" dirty="0" smtClean="0"/>
              <a:t>:</a:t>
            </a:r>
            <a:endParaRPr lang="ru-RU" dirty="0" smtClean="0"/>
          </a:p>
          <a:p>
            <a:pPr lvl="0">
              <a:buFont typeface="Arial" panose="020B0604020202020204" pitchFamily="34" charset="0"/>
              <a:buChar char="•"/>
            </a:pPr>
            <a:r>
              <a:rPr lang="en-US" sz="2600" dirty="0">
                <a:effectLst/>
              </a:rPr>
              <a:t>I</a:t>
            </a:r>
            <a:r>
              <a:rPr lang="lv-LV" sz="2600" dirty="0" err="1" smtClean="0">
                <a:effectLst/>
              </a:rPr>
              <a:t>esaistīto</a:t>
            </a:r>
            <a:r>
              <a:rPr lang="lv-LV" sz="2600" dirty="0" smtClean="0">
                <a:effectLst/>
              </a:rPr>
              <a:t> p</a:t>
            </a:r>
            <a:r>
              <a:rPr lang="ru-RU" sz="2600" dirty="0" err="1" smtClean="0">
                <a:effectLst/>
              </a:rPr>
              <a:t>ušu</a:t>
            </a:r>
            <a:r>
              <a:rPr lang="ru-RU" sz="2600" dirty="0" smtClean="0">
                <a:effectLst/>
              </a:rPr>
              <a:t> </a:t>
            </a:r>
            <a:r>
              <a:rPr lang="lv-LV" sz="2600" dirty="0" smtClean="0">
                <a:effectLst/>
              </a:rPr>
              <a:t>sadarbība </a:t>
            </a:r>
            <a:r>
              <a:rPr lang="lv-LV" sz="2600" dirty="0">
                <a:effectLst/>
              </a:rPr>
              <a:t>un darbības saskaņotība </a:t>
            </a:r>
            <a:r>
              <a:rPr lang="lv-LV" sz="2600" dirty="0" smtClean="0">
                <a:effectLst/>
              </a:rPr>
              <a:t>(horizontālais aspekts)</a:t>
            </a:r>
            <a:r>
              <a:rPr lang="en-US" sz="2600" dirty="0" smtClean="0">
                <a:effectLst/>
              </a:rPr>
              <a:t>.</a:t>
            </a:r>
            <a:endParaRPr lang="ru-RU" sz="2600" dirty="0" smtClean="0">
              <a:effectLst/>
            </a:endParaRPr>
          </a:p>
          <a:p>
            <a:pPr lvl="0">
              <a:buFont typeface="Arial" panose="020B0604020202020204" pitchFamily="34" charset="0"/>
              <a:buChar char="•"/>
            </a:pPr>
            <a:r>
              <a:rPr lang="en-US" sz="2600" dirty="0">
                <a:effectLst/>
              </a:rPr>
              <a:t>A</a:t>
            </a:r>
            <a:r>
              <a:rPr lang="lv-LV" sz="2600" dirty="0" err="1" smtClean="0">
                <a:effectLst/>
              </a:rPr>
              <a:t>tbalsts</a:t>
            </a:r>
            <a:r>
              <a:rPr lang="lv-LV" sz="2600" dirty="0" smtClean="0">
                <a:effectLst/>
              </a:rPr>
              <a:t> pašvaldībām darba ar jaunatni īstenošanai (vertikālais aspekts)</a:t>
            </a:r>
            <a:r>
              <a:rPr lang="en-US" sz="2600" dirty="0" smtClean="0">
                <a:effectLst/>
              </a:rPr>
              <a:t>.</a:t>
            </a:r>
            <a:endParaRPr lang="ru-RU" sz="2600" dirty="0" smtClean="0">
              <a:effectLst/>
            </a:endParaRPr>
          </a:p>
          <a:p>
            <a:pPr lvl="0">
              <a:buFont typeface="Arial" panose="020B0604020202020204" pitchFamily="34" charset="0"/>
              <a:buChar char="•"/>
            </a:pPr>
            <a:r>
              <a:rPr lang="en-US" sz="2600" dirty="0" smtClean="0">
                <a:effectLst/>
              </a:rPr>
              <a:t>J</a:t>
            </a:r>
            <a:r>
              <a:rPr lang="lv-LV" sz="2600" dirty="0" smtClean="0">
                <a:effectLst/>
              </a:rPr>
              <a:t>aunatnes </a:t>
            </a:r>
            <a:r>
              <a:rPr lang="lv-LV" sz="2600" dirty="0">
                <a:effectLst/>
              </a:rPr>
              <a:t>informācijas sistēmas </a:t>
            </a:r>
            <a:r>
              <a:rPr lang="lv-LV" sz="2600" dirty="0" smtClean="0">
                <a:effectLst/>
              </a:rPr>
              <a:t>pilnveide.</a:t>
            </a:r>
            <a:endParaRPr lang="ru-RU" sz="2600" dirty="0" smtClean="0">
              <a:effectLst/>
            </a:endParaRPr>
          </a:p>
          <a:p>
            <a:pPr lvl="0">
              <a:buFont typeface="Arial" panose="020B0604020202020204" pitchFamily="34" charset="0"/>
              <a:buChar char="•"/>
            </a:pPr>
            <a:r>
              <a:rPr lang="lv-LV" sz="2600" dirty="0" smtClean="0">
                <a:effectLst/>
              </a:rPr>
              <a:t>Starptautiskās </a:t>
            </a:r>
            <a:r>
              <a:rPr lang="lv-LV" sz="2600" dirty="0">
                <a:effectLst/>
              </a:rPr>
              <a:t>sadarbības </a:t>
            </a:r>
            <a:r>
              <a:rPr lang="lv-LV" sz="2600" dirty="0" smtClean="0">
                <a:effectLst/>
              </a:rPr>
              <a:t>koordinācija</a:t>
            </a:r>
            <a:r>
              <a:rPr lang="en-US" sz="2600" dirty="0" smtClean="0">
                <a:effectLst/>
              </a:rPr>
              <a:t>.</a:t>
            </a:r>
            <a:endParaRPr lang="ru-RU" sz="2600" dirty="0"/>
          </a:p>
        </p:txBody>
      </p:sp>
      <p:sp>
        <p:nvSpPr>
          <p:cNvPr id="3" name="Заголовок 2"/>
          <p:cNvSpPr>
            <a:spLocks noGrp="1"/>
          </p:cNvSpPr>
          <p:nvPr>
            <p:ph type="title"/>
          </p:nvPr>
        </p:nvSpPr>
        <p:spPr>
          <a:xfrm>
            <a:off x="21317" y="332656"/>
            <a:ext cx="9108504" cy="1224136"/>
          </a:xfrm>
        </p:spPr>
        <p:txBody>
          <a:bodyPr/>
          <a:lstStyle/>
          <a:p>
            <a:pPr algn="ctr"/>
            <a:r>
              <a:rPr lang="ru-RU" sz="4000" b="1" dirty="0" err="1" smtClean="0"/>
              <a:t>Koordinācijas</a:t>
            </a:r>
            <a:r>
              <a:rPr lang="ru-RU" sz="4000" b="1" dirty="0" smtClean="0"/>
              <a:t> </a:t>
            </a:r>
            <a:r>
              <a:rPr lang="ru-RU" sz="4000" b="1" dirty="0" err="1" smtClean="0"/>
              <a:t>sistēma</a:t>
            </a:r>
            <a:r>
              <a:rPr lang="en-US" sz="4000" b="1" dirty="0"/>
              <a:t/>
            </a:r>
            <a:br>
              <a:rPr lang="en-US" sz="4000" b="1" dirty="0"/>
            </a:br>
            <a:r>
              <a:rPr lang="ru-RU" sz="4000" b="1" dirty="0" err="1" smtClean="0"/>
              <a:t>darbam</a:t>
            </a:r>
            <a:r>
              <a:rPr lang="ru-RU" sz="4000" b="1" dirty="0" smtClean="0"/>
              <a:t> </a:t>
            </a:r>
            <a:r>
              <a:rPr lang="ru-RU" sz="4000" b="1" dirty="0" err="1" smtClean="0"/>
              <a:t>ar</a:t>
            </a:r>
            <a:r>
              <a:rPr lang="ru-RU" sz="4000" b="1" dirty="0" smtClean="0"/>
              <a:t> </a:t>
            </a:r>
            <a:r>
              <a:rPr lang="ru-RU" sz="4000" b="1" dirty="0" err="1" smtClean="0"/>
              <a:t>jaunatni</a:t>
            </a:r>
            <a:endParaRPr lang="ru-RU" sz="4000" b="1" dirty="0"/>
          </a:p>
        </p:txBody>
      </p:sp>
      <p:sp>
        <p:nvSpPr>
          <p:cNvPr id="4" name="Номер слайда 3"/>
          <p:cNvSpPr>
            <a:spLocks noGrp="1"/>
          </p:cNvSpPr>
          <p:nvPr>
            <p:ph type="sldNum" sz="quarter" idx="11"/>
          </p:nvPr>
        </p:nvSpPr>
        <p:spPr/>
        <p:txBody>
          <a:bodyPr/>
          <a:lstStyle/>
          <a:p>
            <a:fld id="{DF5DBC5A-E0A6-4CD3-9D9C-3C293D073E01}" type="slidenum">
              <a:rPr lang="ru-RU" smtClean="0"/>
              <a:pPr/>
              <a:t>8</a:t>
            </a:fld>
            <a:endParaRPr lang="ru-RU"/>
          </a:p>
        </p:txBody>
      </p:sp>
    </p:spTree>
    <p:extLst>
      <p:ext uri="{BB962C8B-B14F-4D97-AF65-F5344CB8AC3E}">
        <p14:creationId xmlns:p14="http://schemas.microsoft.com/office/powerpoint/2010/main" val="331804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0" y="1916833"/>
            <a:ext cx="8064896" cy="4464496"/>
          </a:xfrm>
        </p:spPr>
        <p:txBody>
          <a:bodyPr>
            <a:normAutofit/>
          </a:bodyPr>
          <a:lstStyle/>
          <a:p>
            <a:pPr marL="18288" indent="0" algn="ctr">
              <a:buNone/>
            </a:pPr>
            <a:r>
              <a:rPr lang="lv-LV" sz="2600" dirty="0">
                <a:effectLst/>
              </a:rPr>
              <a:t>Pamatojoties uz IZM akceptēto institūciju sadarbības un mijiedarbības struktūru, Koncepcijas izstrādes laikā darba grupa izveidoja </a:t>
            </a:r>
            <a:r>
              <a:rPr lang="lv-LV" sz="2600" dirty="0" smtClean="0">
                <a:effectLst/>
              </a:rPr>
              <a:t>modeli</a:t>
            </a:r>
            <a:r>
              <a:rPr lang="lv-LV" sz="2600" dirty="0">
                <a:effectLst/>
              </a:rPr>
              <a:t>, kas ļaus efektīvāk īstenot pieņemtos </a:t>
            </a:r>
            <a:r>
              <a:rPr lang="lv-LV" sz="2600" dirty="0" smtClean="0">
                <a:effectLst/>
              </a:rPr>
              <a:t>lēmumu</a:t>
            </a:r>
            <a:r>
              <a:rPr lang="en-US" sz="2600" dirty="0" smtClean="0">
                <a:effectLst/>
              </a:rPr>
              <a:t>s</a:t>
            </a:r>
            <a:r>
              <a:rPr lang="lv-LV" sz="2600" dirty="0" smtClean="0">
                <a:effectLst/>
              </a:rPr>
              <a:t>, </a:t>
            </a:r>
            <a:r>
              <a:rPr lang="lv-LV" sz="2600" dirty="0">
                <a:effectLst/>
              </a:rPr>
              <a:t>pilnveidot </a:t>
            </a:r>
            <a:r>
              <a:rPr lang="lv-LV" sz="2600" dirty="0" smtClean="0">
                <a:effectLst/>
              </a:rPr>
              <a:t>institucionālo </a:t>
            </a:r>
            <a:r>
              <a:rPr lang="lv-LV" sz="2600" dirty="0">
                <a:effectLst/>
              </a:rPr>
              <a:t>sadarbību DPD, </a:t>
            </a:r>
            <a:r>
              <a:rPr lang="lv-LV" sz="2600" dirty="0" smtClean="0">
                <a:effectLst/>
              </a:rPr>
              <a:t>kā </a:t>
            </a:r>
            <a:r>
              <a:rPr lang="lv-LV" sz="2600" dirty="0">
                <a:effectLst/>
              </a:rPr>
              <a:t>arī ļaus optimizēt jauniešu politikas īstenošanu Daugavpilī</a:t>
            </a:r>
            <a:r>
              <a:rPr lang="lv-LV" sz="2600" dirty="0" smtClean="0">
                <a:effectLst/>
              </a:rPr>
              <a:t>.</a:t>
            </a:r>
            <a:endParaRPr lang="ru-RU" sz="2600" dirty="0" smtClean="0"/>
          </a:p>
          <a:p>
            <a:pPr marL="18288" indent="0" algn="ctr">
              <a:buNone/>
            </a:pPr>
            <a:r>
              <a:rPr lang="ru-RU" sz="2600" dirty="0" err="1" smtClean="0">
                <a:effectLst/>
              </a:rPr>
              <a:t>Ņēmot</a:t>
            </a:r>
            <a:r>
              <a:rPr lang="ru-RU" sz="2600" dirty="0" smtClean="0">
                <a:effectLst/>
              </a:rPr>
              <a:t> </a:t>
            </a:r>
            <a:r>
              <a:rPr lang="ru-RU" sz="2600" dirty="0" err="1" smtClean="0">
                <a:effectLst/>
              </a:rPr>
              <a:t>vērā</a:t>
            </a:r>
            <a:r>
              <a:rPr lang="ru-RU" sz="2600" dirty="0" smtClean="0">
                <a:effectLst/>
              </a:rPr>
              <a:t> </a:t>
            </a:r>
            <a:r>
              <a:rPr lang="ru-RU" sz="2600" dirty="0" err="1" smtClean="0">
                <a:effectLst/>
              </a:rPr>
              <a:t>augstāk</a:t>
            </a:r>
            <a:r>
              <a:rPr lang="ru-RU" sz="2600" dirty="0" smtClean="0">
                <a:effectLst/>
              </a:rPr>
              <a:t> </a:t>
            </a:r>
            <a:r>
              <a:rPr lang="ru-RU" sz="2600" dirty="0" err="1" smtClean="0">
                <a:effectLst/>
              </a:rPr>
              <a:t>minēto</a:t>
            </a:r>
            <a:r>
              <a:rPr lang="ru-RU" sz="2600" dirty="0" smtClean="0">
                <a:effectLst/>
              </a:rPr>
              <a:t>, </a:t>
            </a:r>
            <a:r>
              <a:rPr lang="ru-RU" sz="2600" dirty="0" err="1" smtClean="0">
                <a:effectLst/>
              </a:rPr>
              <a:t>darba</a:t>
            </a:r>
            <a:r>
              <a:rPr lang="ru-RU" sz="2600" dirty="0" smtClean="0">
                <a:effectLst/>
              </a:rPr>
              <a:t> </a:t>
            </a:r>
            <a:r>
              <a:rPr lang="ru-RU" sz="2600" dirty="0" err="1" smtClean="0">
                <a:effectLst/>
              </a:rPr>
              <a:t>grupa</a:t>
            </a:r>
            <a:r>
              <a:rPr lang="ru-RU" sz="2600" dirty="0" smtClean="0">
                <a:effectLst/>
              </a:rPr>
              <a:t> </a:t>
            </a:r>
            <a:r>
              <a:rPr lang="ru-RU" sz="2600" dirty="0" err="1" smtClean="0">
                <a:effectLst/>
              </a:rPr>
              <a:t>piedāvā</a:t>
            </a:r>
            <a:r>
              <a:rPr lang="ru-RU" sz="2600" dirty="0" smtClean="0">
                <a:effectLst/>
              </a:rPr>
              <a:t> </a:t>
            </a:r>
            <a:r>
              <a:rPr lang="ru-RU" sz="2600" dirty="0" err="1" smtClean="0">
                <a:effectLst/>
              </a:rPr>
              <a:t>īstenot</a:t>
            </a:r>
            <a:r>
              <a:rPr lang="ru-RU" sz="2600" dirty="0" smtClean="0">
                <a:effectLst/>
              </a:rPr>
              <a:t> </a:t>
            </a:r>
            <a:r>
              <a:rPr lang="ru-RU" sz="2600" dirty="0" err="1" smtClean="0">
                <a:effectLst/>
              </a:rPr>
              <a:t>institucionāli</a:t>
            </a:r>
            <a:r>
              <a:rPr lang="ru-RU" sz="2600" dirty="0" smtClean="0">
                <a:effectLst/>
              </a:rPr>
              <a:t> </a:t>
            </a:r>
            <a:r>
              <a:rPr lang="ru-RU" sz="2600" dirty="0" err="1" smtClean="0">
                <a:effectLst/>
              </a:rPr>
              <a:t>strukturālās</a:t>
            </a:r>
            <a:r>
              <a:rPr lang="ru-RU" sz="2600" dirty="0" smtClean="0">
                <a:effectLst/>
              </a:rPr>
              <a:t> </a:t>
            </a:r>
            <a:r>
              <a:rPr lang="ru-RU" sz="2600" dirty="0" err="1" smtClean="0">
                <a:effectLst/>
              </a:rPr>
              <a:t>izmaiņas</a:t>
            </a:r>
            <a:r>
              <a:rPr lang="ru-RU" sz="2600" dirty="0" smtClean="0">
                <a:effectLst/>
              </a:rPr>
              <a:t> (</a:t>
            </a:r>
            <a:r>
              <a:rPr lang="ru-RU" sz="2600" dirty="0" err="1" smtClean="0">
                <a:effectLst/>
              </a:rPr>
              <a:t>sk</a:t>
            </a:r>
            <a:r>
              <a:rPr lang="ru-RU" sz="2600" dirty="0" smtClean="0">
                <a:effectLst/>
              </a:rPr>
              <a:t>. </a:t>
            </a:r>
            <a:r>
              <a:rPr lang="ru-RU" sz="2600" dirty="0" err="1">
                <a:effectLst/>
              </a:rPr>
              <a:t>i</a:t>
            </a:r>
            <a:r>
              <a:rPr lang="ru-RU" sz="2600" dirty="0" err="1" smtClean="0">
                <a:effectLst/>
              </a:rPr>
              <a:t>zdales</a:t>
            </a:r>
            <a:r>
              <a:rPr lang="ru-RU" sz="2600" dirty="0" smtClean="0">
                <a:effectLst/>
              </a:rPr>
              <a:t> </a:t>
            </a:r>
            <a:r>
              <a:rPr lang="ru-RU" sz="2600" dirty="0" err="1" smtClean="0">
                <a:effectLst/>
              </a:rPr>
              <a:t>materiālos</a:t>
            </a:r>
            <a:r>
              <a:rPr lang="ru-RU" sz="2600" dirty="0" smtClean="0">
                <a:effectLst/>
              </a:rPr>
              <a:t>).</a:t>
            </a:r>
            <a:endParaRPr lang="ru-RU" sz="2600" dirty="0">
              <a:effectLst/>
            </a:endParaRPr>
          </a:p>
        </p:txBody>
      </p:sp>
      <p:sp>
        <p:nvSpPr>
          <p:cNvPr id="4" name="Заголовок 2"/>
          <p:cNvSpPr>
            <a:spLocks noGrp="1"/>
          </p:cNvSpPr>
          <p:nvPr>
            <p:ph type="title"/>
          </p:nvPr>
        </p:nvSpPr>
        <p:spPr>
          <a:xfrm>
            <a:off x="539552" y="260648"/>
            <a:ext cx="8208912" cy="1296144"/>
          </a:xfrm>
        </p:spPr>
        <p:txBody>
          <a:bodyPr/>
          <a:lstStyle/>
          <a:p>
            <a:pPr algn="ctr"/>
            <a:r>
              <a:rPr lang="ru-RU" sz="4000" b="1" dirty="0" err="1" smtClean="0"/>
              <a:t>Koordinācijas</a:t>
            </a:r>
            <a:r>
              <a:rPr lang="ru-RU" sz="4000" b="1" dirty="0" smtClean="0"/>
              <a:t> </a:t>
            </a:r>
            <a:r>
              <a:rPr lang="ru-RU" sz="4000" b="1" dirty="0" err="1" smtClean="0"/>
              <a:t>sistēma</a:t>
            </a:r>
            <a:r>
              <a:rPr lang="ru-RU" sz="4000" b="1" dirty="0" smtClean="0"/>
              <a:t> </a:t>
            </a:r>
            <a:r>
              <a:rPr lang="ru-RU" sz="4000" b="1" dirty="0" err="1" smtClean="0"/>
              <a:t>darbam</a:t>
            </a:r>
            <a:r>
              <a:rPr lang="ru-RU" sz="4000" b="1" dirty="0" smtClean="0"/>
              <a:t> </a:t>
            </a:r>
            <a:r>
              <a:rPr lang="ru-RU" sz="4000" b="1" dirty="0" err="1" smtClean="0"/>
              <a:t>ar</a:t>
            </a:r>
            <a:r>
              <a:rPr lang="ru-RU" sz="4000" b="1" dirty="0" smtClean="0"/>
              <a:t> </a:t>
            </a:r>
            <a:r>
              <a:rPr lang="ru-RU" sz="4000" b="1" dirty="0" err="1" smtClean="0"/>
              <a:t>jaunatni</a:t>
            </a:r>
            <a:r>
              <a:rPr lang="ru-RU" sz="4000" b="1" dirty="0" smtClean="0"/>
              <a:t> (I)</a:t>
            </a:r>
            <a:endParaRPr lang="ru-RU" sz="4000" b="1" dirty="0"/>
          </a:p>
        </p:txBody>
      </p:sp>
      <p:sp>
        <p:nvSpPr>
          <p:cNvPr id="3" name="Номер слайда 2"/>
          <p:cNvSpPr>
            <a:spLocks noGrp="1"/>
          </p:cNvSpPr>
          <p:nvPr>
            <p:ph type="sldNum" sz="quarter" idx="11"/>
          </p:nvPr>
        </p:nvSpPr>
        <p:spPr/>
        <p:txBody>
          <a:bodyPr/>
          <a:lstStyle/>
          <a:p>
            <a:fld id="{DF5DBC5A-E0A6-4CD3-9D9C-3C293D073E01}" type="slidenum">
              <a:rPr lang="ru-RU" smtClean="0"/>
              <a:pPr/>
              <a:t>9</a:t>
            </a:fld>
            <a:endParaRPr lang="ru-RU"/>
          </a:p>
        </p:txBody>
      </p:sp>
    </p:spTree>
    <p:extLst>
      <p:ext uri="{BB962C8B-B14F-4D97-AF65-F5344CB8AC3E}">
        <p14:creationId xmlns:p14="http://schemas.microsoft.com/office/powerpoint/2010/main" val="22284307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326</TotalTime>
  <Words>1275</Words>
  <Application>Microsoft Office PowerPoint</Application>
  <PresentationFormat>Экран (4:3)</PresentationFormat>
  <Paragraphs>139</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Базовая</vt:lpstr>
      <vt:lpstr>KONCEPCIJA DARBAM AR JAUNATNI  DAUGAVPILS PILSĒTĀ  2014 – 2019 </vt:lpstr>
      <vt:lpstr>Koncepcijas izstrādes mērķis</vt:lpstr>
      <vt:lpstr> Koncepcijas izstrādes pamatojums</vt:lpstr>
      <vt:lpstr> Koncepcijas izstrādes pamatojums (I)</vt:lpstr>
      <vt:lpstr> Koncepcijas izstrādes pamatojums (II)</vt:lpstr>
      <vt:lpstr>Koncepcijā izmantotās dimensijas</vt:lpstr>
      <vt:lpstr>Koncepcijā izmantotās dimensijas (I)</vt:lpstr>
      <vt:lpstr>Koordinācijas sistēma darbam ar jaunatni</vt:lpstr>
      <vt:lpstr>Koordinācijas sistēma darbam ar jaunatni (I)</vt:lpstr>
      <vt:lpstr>Презентация PowerPoint</vt:lpstr>
      <vt:lpstr>Piedāvātā modeļa skaidrojumi un precizējumi</vt:lpstr>
      <vt:lpstr>Piedāvātā modeļa skaidrojumi un precizējumi (I)</vt:lpstr>
      <vt:lpstr>Jauniešu izglītība, apmācība un kultūra</vt:lpstr>
      <vt:lpstr>Jaunatnes informētība un tās uzlabošanas iespējas</vt:lpstr>
      <vt:lpstr>Jauniešu līdzdalība un sociālā iekļaušana</vt:lpstr>
      <vt:lpstr>Jauniešu līdzdalība un sociālā iekļaušana (I)</vt:lpstr>
      <vt:lpstr>Jauniešu nodarbinātība</vt:lpstr>
      <vt:lpstr>Jauniešu nodarbinātība (I)</vt:lpstr>
      <vt:lpstr>Jauniešu brīvā laika lietderīga izmantošana</vt:lpstr>
      <vt:lpstr>Jauniešu drošība un sabiedriskā kārtība</vt:lpstr>
      <vt:lpstr>Veselības aizsardzība un labklājība</vt:lpstr>
      <vt:lpstr>Paldies par uzmanību!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screaam</dc:creator>
  <cp:lastModifiedBy>screaam</cp:lastModifiedBy>
  <cp:revision>67</cp:revision>
  <dcterms:created xsi:type="dcterms:W3CDTF">2014-03-27T16:05:19Z</dcterms:created>
  <dcterms:modified xsi:type="dcterms:W3CDTF">2014-03-28T09:13:17Z</dcterms:modified>
</cp:coreProperties>
</file>