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62" r:id="rId7"/>
    <p:sldId id="263" r:id="rId8"/>
    <p:sldId id="264" r:id="rId9"/>
    <p:sldId id="265" r:id="rId10"/>
    <p:sldId id="266" r:id="rId11"/>
    <p:sldId id="267" r:id="rId12"/>
  </p:sldIdLst>
  <p:sldSz cx="12192000" cy="6858000"/>
  <p:notesSz cx="6797675"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3B7A383-C43F-44B3-B7F7-4D8E95053CE5}">
          <p14:sldIdLst>
            <p14:sldId id="256"/>
            <p14:sldId id="257"/>
            <p14:sldId id="261"/>
            <p14:sldId id="259"/>
            <p14:sldId id="260"/>
            <p14:sldId id="262"/>
            <p14:sldId id="263"/>
            <p14:sldId id="264"/>
            <p14:sldId id="265"/>
            <p14:sldId id="266"/>
            <p14:sldId id="267"/>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p:scale>
          <a:sx n="123" d="100"/>
          <a:sy n="123" d="100"/>
        </p:scale>
        <p:origin x="-114"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121A782E-E2AA-49EA-94BA-68E417BFD611}"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320692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21A782E-E2AA-49EA-94BA-68E417BFD611}"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407471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21A782E-E2AA-49EA-94BA-68E417BFD611}"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42634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21A782E-E2AA-49EA-94BA-68E417BFD611}"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218145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A782E-E2AA-49EA-94BA-68E417BFD611}" type="datetimeFigureOut">
              <a:rPr lang="lv-LV" smtClean="0"/>
              <a:t>21.08.2018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372969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121A782E-E2AA-49EA-94BA-68E417BFD611}"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33008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121A782E-E2AA-49EA-94BA-68E417BFD611}" type="datetimeFigureOut">
              <a:rPr lang="lv-LV" smtClean="0"/>
              <a:t>21.08.2018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399592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21A782E-E2AA-49EA-94BA-68E417BFD611}" type="datetimeFigureOut">
              <a:rPr lang="lv-LV" smtClean="0"/>
              <a:t>21.08.2018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51180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A782E-E2AA-49EA-94BA-68E417BFD611}" type="datetimeFigureOut">
              <a:rPr lang="lv-LV" smtClean="0"/>
              <a:t>21.08.2018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98544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A782E-E2AA-49EA-94BA-68E417BFD611}"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1258470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A782E-E2AA-49EA-94BA-68E417BFD611}" type="datetimeFigureOut">
              <a:rPr lang="lv-LV" smtClean="0"/>
              <a:t>21.08.2018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353CEDE-FB2E-47EF-8A77-5A2AEE62821D}" type="slidenum">
              <a:rPr lang="lv-LV" smtClean="0"/>
              <a:t>‹#›</a:t>
            </a:fld>
            <a:endParaRPr lang="lv-LV"/>
          </a:p>
        </p:txBody>
      </p:sp>
    </p:spTree>
    <p:extLst>
      <p:ext uri="{BB962C8B-B14F-4D97-AF65-F5344CB8AC3E}">
        <p14:creationId xmlns:p14="http://schemas.microsoft.com/office/powerpoint/2010/main" val="186062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A782E-E2AA-49EA-94BA-68E417BFD611}" type="datetimeFigureOut">
              <a:rPr lang="lv-LV" smtClean="0"/>
              <a:t>21.08.2018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3CEDE-FB2E-47EF-8A77-5A2AEE62821D}" type="slidenum">
              <a:rPr lang="lv-LV" smtClean="0"/>
              <a:t>‹#›</a:t>
            </a:fld>
            <a:endParaRPr lang="lv-LV"/>
          </a:p>
        </p:txBody>
      </p:sp>
    </p:spTree>
    <p:extLst>
      <p:ext uri="{BB962C8B-B14F-4D97-AF65-F5344CB8AC3E}">
        <p14:creationId xmlns:p14="http://schemas.microsoft.com/office/powerpoint/2010/main" val="1130370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45588" y="3137094"/>
            <a:ext cx="10564836" cy="2602523"/>
          </a:xfrm>
        </p:spPr>
        <p:txBody>
          <a:bodyPr>
            <a:normAutofit fontScale="90000"/>
          </a:bodyPr>
          <a:lstStyle/>
          <a:p>
            <a:r>
              <a:rPr lang="lv-LV" sz="2400" b="1" dirty="0">
                <a:latin typeface="Times New Roman" panose="02020603050405020304" pitchFamily="18" charset="0"/>
                <a:cs typeface="Times New Roman" panose="02020603050405020304" pitchFamily="18" charset="0"/>
              </a:rPr>
              <a:t/>
            </a:r>
            <a:br>
              <a:rPr lang="lv-LV" sz="2400" b="1" dirty="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b="1" dirty="0">
                <a:latin typeface="Times New Roman" panose="02020603050405020304" pitchFamily="18" charset="0"/>
                <a:cs typeface="Times New Roman" panose="02020603050405020304" pitchFamily="18" charset="0"/>
              </a:rPr>
              <a:t/>
            </a:r>
            <a:br>
              <a:rPr lang="lv-LV" sz="2400" b="1" dirty="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b="1" dirty="0">
                <a:latin typeface="Times New Roman" panose="02020603050405020304" pitchFamily="18" charset="0"/>
                <a:cs typeface="Times New Roman" panose="02020603050405020304" pitchFamily="18" charset="0"/>
              </a:rPr>
              <a:t/>
            </a:r>
            <a:br>
              <a:rPr lang="lv-LV" sz="2400" b="1" dirty="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3100" b="1" dirty="0" smtClean="0">
                <a:latin typeface="Times New Roman" panose="02020603050405020304" pitchFamily="18" charset="0"/>
                <a:cs typeface="Times New Roman" panose="02020603050405020304" pitchFamily="18" charset="0"/>
              </a:rPr>
              <a:t>Projekts “Deinstitucionalizācijas pasākumu īstenošana Latgales reģionā” Nr.9.2.2.1/15/I/005</a:t>
            </a:r>
            <a:br>
              <a:rPr lang="lv-LV" sz="3100" b="1" dirty="0" smtClean="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2400" b="1" dirty="0" smtClean="0">
                <a:latin typeface="Times New Roman" panose="02020603050405020304" pitchFamily="18" charset="0"/>
                <a:cs typeface="Times New Roman" panose="02020603050405020304" pitchFamily="18" charset="0"/>
              </a:rPr>
              <a:t/>
            </a:r>
            <a:br>
              <a:rPr lang="lv-LV" sz="2400" b="1" dirty="0" smtClean="0">
                <a:latin typeface="Times New Roman" panose="02020603050405020304" pitchFamily="18" charset="0"/>
                <a:cs typeface="Times New Roman" panose="02020603050405020304" pitchFamily="18" charset="0"/>
              </a:rPr>
            </a:br>
            <a:r>
              <a:rPr lang="lv-LV" sz="4900" b="1" i="1" dirty="0" smtClean="0">
                <a:latin typeface="Times New Roman" panose="02020603050405020304" pitchFamily="18" charset="0"/>
                <a:cs typeface="Times New Roman" panose="02020603050405020304" pitchFamily="18" charset="0"/>
              </a:rPr>
              <a:t>Sabiedrībā balstītu sociālo pakalpojumu ieviešanas gaita</a:t>
            </a:r>
            <a:r>
              <a:rPr lang="lv-LV" sz="2000" b="1" i="1" dirty="0" smtClean="0">
                <a:latin typeface="Times New Roman" panose="02020603050405020304" pitchFamily="18" charset="0"/>
                <a:cs typeface="Times New Roman" panose="02020603050405020304" pitchFamily="18" charset="0"/>
              </a:rPr>
              <a:t/>
            </a:r>
            <a:br>
              <a:rPr lang="lv-LV" sz="2000" b="1" i="1" dirty="0" smtClean="0">
                <a:latin typeface="Times New Roman" panose="02020603050405020304" pitchFamily="18" charset="0"/>
                <a:cs typeface="Times New Roman" panose="02020603050405020304" pitchFamily="18" charset="0"/>
              </a:rPr>
            </a:br>
            <a:r>
              <a:rPr lang="lv-LV" sz="2000" b="1" i="1" dirty="0" smtClean="0">
                <a:latin typeface="Times New Roman" panose="02020603050405020304" pitchFamily="18" charset="0"/>
                <a:cs typeface="Times New Roman" panose="02020603050405020304" pitchFamily="18" charset="0"/>
              </a:rPr>
              <a:t/>
            </a:r>
            <a:br>
              <a:rPr lang="lv-LV" sz="2000" b="1" i="1" dirty="0" smtClean="0">
                <a:latin typeface="Times New Roman" panose="02020603050405020304" pitchFamily="18" charset="0"/>
                <a:cs typeface="Times New Roman" panose="02020603050405020304" pitchFamily="18" charset="0"/>
              </a:rPr>
            </a:br>
            <a:r>
              <a:rPr lang="lv-LV" sz="2000" b="1" i="1" dirty="0">
                <a:latin typeface="Times New Roman" panose="02020603050405020304" pitchFamily="18" charset="0"/>
                <a:cs typeface="Times New Roman" panose="02020603050405020304" pitchFamily="18" charset="0"/>
              </a:rPr>
              <a:t/>
            </a:r>
            <a:br>
              <a:rPr lang="lv-LV" sz="2000" b="1" i="1" dirty="0">
                <a:latin typeface="Times New Roman" panose="02020603050405020304" pitchFamily="18" charset="0"/>
                <a:cs typeface="Times New Roman" panose="02020603050405020304" pitchFamily="18" charset="0"/>
              </a:rPr>
            </a:br>
            <a:r>
              <a:rPr lang="lv-LV" sz="3100" b="1" dirty="0" smtClean="0">
                <a:latin typeface="Times New Roman" panose="02020603050405020304" pitchFamily="18" charset="0"/>
                <a:cs typeface="Times New Roman" panose="02020603050405020304" pitchFamily="18" charset="0"/>
              </a:rPr>
              <a:t>par laika periodu no 2018.gada 1.janvāra līdz 21.augustam</a:t>
            </a:r>
            <a:br>
              <a:rPr lang="lv-LV" sz="3100" b="1" dirty="0" smtClean="0">
                <a:latin typeface="Times New Roman" panose="02020603050405020304" pitchFamily="18" charset="0"/>
                <a:cs typeface="Times New Roman" panose="02020603050405020304" pitchFamily="18" charset="0"/>
              </a:rPr>
            </a:br>
            <a:endParaRPr lang="lv-LV" sz="3100" b="1" dirty="0">
              <a:latin typeface="Times New Roman" panose="02020603050405020304" pitchFamily="18" charset="0"/>
              <a:cs typeface="Times New Roman" panose="02020603050405020304" pitchFamily="18" charset="0"/>
            </a:endParaRPr>
          </a:p>
        </p:txBody>
      </p:sp>
      <p:sp>
        <p:nvSpPr>
          <p:cNvPr id="7" name="Subtitle 6"/>
          <p:cNvSpPr>
            <a:spLocks noGrp="1"/>
          </p:cNvSpPr>
          <p:nvPr>
            <p:ph type="subTitle" idx="1"/>
          </p:nvPr>
        </p:nvSpPr>
        <p:spPr>
          <a:xfrm>
            <a:off x="915425" y="5739616"/>
            <a:ext cx="9144000" cy="910345"/>
          </a:xfrm>
        </p:spPr>
        <p:txBody>
          <a:bodyPr>
            <a:normAutofit/>
          </a:bodyPr>
          <a:lstStyle/>
          <a:p>
            <a:pPr algn="r">
              <a:lnSpc>
                <a:spcPct val="100000"/>
              </a:lnSpc>
              <a:spcBef>
                <a:spcPts val="0"/>
              </a:spcBef>
            </a:pPr>
            <a:r>
              <a:rPr lang="lv-LV" sz="2000" dirty="0" smtClean="0">
                <a:latin typeface="Times New Roman" panose="02020603050405020304" pitchFamily="18" charset="0"/>
                <a:cs typeface="Times New Roman" panose="02020603050405020304" pitchFamily="18" charset="0"/>
              </a:rPr>
              <a:t>Elita Kuzmina</a:t>
            </a:r>
          </a:p>
          <a:p>
            <a:pPr algn="r">
              <a:lnSpc>
                <a:spcPct val="100000"/>
              </a:lnSpc>
              <a:spcBef>
                <a:spcPts val="0"/>
              </a:spcBef>
            </a:pPr>
            <a:r>
              <a:rPr lang="lv-LV" sz="2000" dirty="0" smtClean="0">
                <a:latin typeface="Times New Roman" panose="02020603050405020304" pitchFamily="18" charset="0"/>
                <a:cs typeface="Times New Roman" panose="02020603050405020304" pitchFamily="18" charset="0"/>
              </a:rPr>
              <a:t>Sociālā dienesta speciālists DI procesa īstenošanai</a:t>
            </a:r>
            <a:endParaRPr lang="lv-LV" sz="2000" dirty="0">
              <a:latin typeface="Times New Roman" panose="02020603050405020304" pitchFamily="18" charset="0"/>
              <a:cs typeface="Times New Roman" panose="02020603050405020304" pitchFamily="18" charset="0"/>
            </a:endParaRPr>
          </a:p>
        </p:txBody>
      </p:sp>
      <p:pic>
        <p:nvPicPr>
          <p:cNvPr id="1026"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59425" y="5211267"/>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3261311" y="249920"/>
            <a:ext cx="5533390" cy="1057275"/>
          </a:xfrm>
          <a:prstGeom prst="rect">
            <a:avLst/>
          </a:prstGeom>
          <a:noFill/>
        </p:spPr>
      </p:pic>
    </p:spTree>
    <p:extLst>
      <p:ext uri="{BB962C8B-B14F-4D97-AF65-F5344CB8AC3E}">
        <p14:creationId xmlns:p14="http://schemas.microsoft.com/office/powerpoint/2010/main" val="1327272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087" y="323558"/>
            <a:ext cx="9932962" cy="1077410"/>
          </a:xfrm>
        </p:spPr>
        <p:txBody>
          <a:bodyPr/>
          <a:lstStyle/>
          <a:p>
            <a:r>
              <a:rPr lang="lv-LV" b="1" dirty="0" smtClean="0">
                <a:latin typeface="Times New Roman" panose="02020603050405020304" pitchFamily="18" charset="0"/>
                <a:cs typeface="Times New Roman" panose="02020603050405020304" pitchFamily="18" charset="0"/>
              </a:rPr>
              <a:t>Plānotās darbības līdz 2018.gada beigām</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1537" y="1400968"/>
            <a:ext cx="10406063" cy="5457032"/>
          </a:xfrm>
        </p:spPr>
        <p:txBody>
          <a:bodyPr>
            <a:normAutofit fontScale="70000" lnSpcReduction="20000"/>
          </a:bodyPr>
          <a:lstStyle/>
          <a:p>
            <a:pPr>
              <a:lnSpc>
                <a:spcPct val="120000"/>
              </a:lnSpc>
              <a:spcBef>
                <a:spcPts val="0"/>
              </a:spcBef>
            </a:pPr>
            <a:r>
              <a:rPr lang="lv-LV" sz="3400" b="1" dirty="0" smtClean="0">
                <a:latin typeface="Times New Roman" panose="02020603050405020304" pitchFamily="18" charset="0"/>
                <a:cs typeface="Times New Roman" panose="02020603050405020304" pitchFamily="18" charset="0"/>
              </a:rPr>
              <a:t>Pakalpojumu sniegšana bērniem ar FT un viņu likumiskajiem pārstāvjiem</a:t>
            </a:r>
          </a:p>
          <a:p>
            <a:pPr marL="0" indent="0">
              <a:lnSpc>
                <a:spcPct val="120000"/>
              </a:lnSpc>
              <a:spcBef>
                <a:spcPts val="0"/>
              </a:spcBef>
              <a:buNone/>
            </a:pPr>
            <a:r>
              <a:rPr lang="lv-LV"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turpināt </a:t>
            </a:r>
            <a:r>
              <a:rPr lang="lv-LV" sz="3100" i="1" dirty="0" smtClean="0">
                <a:latin typeface="Times New Roman" panose="02020603050405020304" pitchFamily="18" charset="0"/>
                <a:cs typeface="Times New Roman" panose="02020603050405020304" pitchFamily="18" charset="0"/>
              </a:rPr>
              <a:t>reitterapijas</a:t>
            </a:r>
            <a:r>
              <a:rPr lang="lv-LV" sz="3100" dirty="0" smtClean="0">
                <a:latin typeface="Times New Roman" panose="02020603050405020304" pitchFamily="18" charset="0"/>
                <a:cs typeface="Times New Roman" panose="02020603050405020304" pitchFamily="18" charset="0"/>
              </a:rPr>
              <a:t> pakalpojuma sniegšanu bērniem ar FT </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turpināt speciālistu individuālo konsultāciju nodrošināšanu bērniem ar FT </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turpināt </a:t>
            </a:r>
            <a:r>
              <a:rPr lang="lv-LV" sz="3100" i="1" dirty="0" smtClean="0">
                <a:latin typeface="Times New Roman" panose="02020603050405020304" pitchFamily="18" charset="0"/>
                <a:cs typeface="Times New Roman" panose="02020603050405020304" pitchFamily="18" charset="0"/>
              </a:rPr>
              <a:t>Aprūpes pakalpojuma </a:t>
            </a:r>
            <a:r>
              <a:rPr lang="lv-LV" sz="3100" dirty="0" smtClean="0">
                <a:latin typeface="Times New Roman" panose="02020603050405020304" pitchFamily="18" charset="0"/>
                <a:cs typeface="Times New Roman" panose="02020603050405020304" pitchFamily="18" charset="0"/>
              </a:rPr>
              <a:t>sniegšanu bērniem ar FT</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uzsākt </a:t>
            </a:r>
            <a:r>
              <a:rPr lang="lv-LV" sz="3100" i="1" dirty="0" smtClean="0">
                <a:latin typeface="Times New Roman" panose="02020603050405020304" pitchFamily="18" charset="0"/>
                <a:cs typeface="Times New Roman" panose="02020603050405020304" pitchFamily="18" charset="0"/>
              </a:rPr>
              <a:t>kanisterapijas</a:t>
            </a:r>
            <a:r>
              <a:rPr lang="lv-LV" sz="3100" dirty="0" smtClean="0">
                <a:latin typeface="Times New Roman" panose="02020603050405020304" pitchFamily="18" charset="0"/>
                <a:cs typeface="Times New Roman" panose="02020603050405020304" pitchFamily="18" charset="0"/>
              </a:rPr>
              <a:t> un </a:t>
            </a:r>
            <a:r>
              <a:rPr lang="lv-LV" sz="3100" i="1" dirty="0" smtClean="0">
                <a:latin typeface="Times New Roman" panose="02020603050405020304" pitchFamily="18" charset="0"/>
                <a:cs typeface="Times New Roman" panose="02020603050405020304" pitchFamily="18" charset="0"/>
              </a:rPr>
              <a:t>mūzikas terapijas </a:t>
            </a:r>
            <a:r>
              <a:rPr lang="lv-LV" sz="3100" dirty="0" smtClean="0">
                <a:latin typeface="Times New Roman" panose="02020603050405020304" pitchFamily="18" charset="0"/>
                <a:cs typeface="Times New Roman" panose="02020603050405020304" pitchFamily="18" charset="0"/>
              </a:rPr>
              <a:t>pakalpojumu sniegšanu bērniem ar FT </a:t>
            </a:r>
          </a:p>
          <a:p>
            <a:pPr marL="0" indent="0">
              <a:lnSpc>
                <a:spcPct val="120000"/>
              </a:lnSpc>
              <a:spcBef>
                <a:spcPts val="0"/>
              </a:spcBef>
              <a:buNone/>
            </a:pPr>
            <a:r>
              <a:rPr lang="lv-LV" sz="3100" dirty="0" smtClean="0">
                <a:latin typeface="Times New Roman" panose="02020603050405020304" pitchFamily="18" charset="0"/>
                <a:cs typeface="Times New Roman" panose="02020603050405020304" pitchFamily="18" charset="0"/>
              </a:rPr>
              <a:t>	- turpināt bērnu ar FT likumiskajiem pārstāvjiem speciālistu individuālo </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konsultāciju nodrošināšanu </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uzsākt </a:t>
            </a:r>
            <a:r>
              <a:rPr lang="lv-LV" sz="3100" i="1" dirty="0">
                <a:solidFill>
                  <a:prstClr val="black"/>
                </a:solidFill>
                <a:latin typeface="Times New Roman" panose="02020603050405020304" pitchFamily="18" charset="0"/>
                <a:cs typeface="Times New Roman" panose="02020603050405020304" pitchFamily="18" charset="0"/>
              </a:rPr>
              <a:t>Atelpas </a:t>
            </a:r>
            <a:r>
              <a:rPr lang="lv-LV" sz="3100" i="1" dirty="0" smtClean="0">
                <a:solidFill>
                  <a:prstClr val="black"/>
                </a:solidFill>
                <a:latin typeface="Times New Roman" panose="02020603050405020304" pitchFamily="18" charset="0"/>
                <a:cs typeface="Times New Roman" panose="02020603050405020304" pitchFamily="18" charset="0"/>
              </a:rPr>
              <a:t>brīža </a:t>
            </a:r>
            <a:r>
              <a:rPr lang="lv-LV" sz="3100" dirty="0" smtClean="0">
                <a:solidFill>
                  <a:prstClr val="black"/>
                </a:solidFill>
                <a:latin typeface="Times New Roman" panose="02020603050405020304" pitchFamily="18" charset="0"/>
                <a:cs typeface="Times New Roman" panose="02020603050405020304" pitchFamily="18" charset="0"/>
              </a:rPr>
              <a:t>pakalpojuma sniegšanu</a:t>
            </a:r>
            <a:r>
              <a:rPr lang="lv-LV" sz="3100" dirty="0" smtClean="0">
                <a:latin typeface="Times New Roman" panose="02020603050405020304" pitchFamily="18" charset="0"/>
                <a:cs typeface="Times New Roman" panose="02020603050405020304" pitchFamily="18" charset="0"/>
              </a:rPr>
              <a:t> bērnu ar FT likumiskajiem</a:t>
            </a:r>
          </a:p>
          <a:p>
            <a:pPr marL="0" indent="0">
              <a:lnSpc>
                <a:spcPct val="120000"/>
              </a:lnSpc>
              <a:spcBef>
                <a:spcPts val="0"/>
              </a:spcBef>
              <a:buNone/>
            </a:pPr>
            <a:r>
              <a:rPr lang="lv-LV" sz="3100" dirty="0">
                <a:latin typeface="Times New Roman" panose="02020603050405020304" pitchFamily="18" charset="0"/>
                <a:cs typeface="Times New Roman" panose="02020603050405020304" pitchFamily="18" charset="0"/>
              </a:rPr>
              <a:t> </a:t>
            </a:r>
            <a:r>
              <a:rPr lang="lv-LV" sz="3100" dirty="0" smtClean="0">
                <a:latin typeface="Times New Roman" panose="02020603050405020304" pitchFamily="18" charset="0"/>
                <a:cs typeface="Times New Roman" panose="02020603050405020304" pitchFamily="18" charset="0"/>
              </a:rPr>
              <a:t>              pārstāvjiem </a:t>
            </a:r>
          </a:p>
          <a:p>
            <a:pPr marL="0" indent="0">
              <a:lnSpc>
                <a:spcPct val="120000"/>
              </a:lnSpc>
              <a:spcBef>
                <a:spcPts val="0"/>
              </a:spcBef>
              <a:buNone/>
            </a:pPr>
            <a:endParaRPr lang="lv-LV" sz="600" dirty="0" smtClean="0">
              <a:latin typeface="Times New Roman" panose="02020603050405020304" pitchFamily="18" charset="0"/>
              <a:cs typeface="Times New Roman" panose="02020603050405020304" pitchFamily="18" charset="0"/>
            </a:endParaRPr>
          </a:p>
          <a:p>
            <a:pPr>
              <a:lnSpc>
                <a:spcPct val="120000"/>
              </a:lnSpc>
              <a:spcBef>
                <a:spcPts val="0"/>
              </a:spcBef>
            </a:pPr>
            <a:r>
              <a:rPr lang="lv-LV" sz="3400" b="1" dirty="0" smtClean="0">
                <a:latin typeface="Times New Roman" panose="02020603050405020304" pitchFamily="18" charset="0"/>
                <a:cs typeface="Times New Roman" panose="02020603050405020304" pitchFamily="18" charset="0"/>
              </a:rPr>
              <a:t>Pakalpojumu sniegšana personām ar GRT</a:t>
            </a:r>
          </a:p>
          <a:p>
            <a:pPr marL="0" indent="0">
              <a:lnSpc>
                <a:spcPct val="120000"/>
              </a:lnSpc>
              <a:spcBef>
                <a:spcPts val="0"/>
              </a:spcBef>
              <a:buNone/>
            </a:pPr>
            <a:r>
              <a:rPr lang="lv-LV" b="1" dirty="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 turpināt Specializēto darbnīcu pakalpojuma sniegšanu un atvērt jaunu</a:t>
            </a:r>
          </a:p>
          <a:p>
            <a:pPr marL="0" indent="0">
              <a:lnSpc>
                <a:spcPct val="120000"/>
              </a:lnSpc>
              <a:spcBef>
                <a:spcPts val="0"/>
              </a:spcBef>
              <a:buNone/>
            </a:pPr>
            <a:r>
              <a:rPr lang="lv-LV" dirty="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                radošo darbnīcu</a:t>
            </a:r>
          </a:p>
          <a:p>
            <a:pPr marL="0" indent="0">
              <a:lnSpc>
                <a:spcPct val="120000"/>
              </a:lnSpc>
              <a:spcBef>
                <a:spcPts val="0"/>
              </a:spcBef>
              <a:buNone/>
            </a:pPr>
            <a:r>
              <a:rPr lang="lv-LV" dirty="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 turpināt Grupu dzīvokļu pakalpojuma sniegšanu</a:t>
            </a:r>
          </a:p>
          <a:p>
            <a:pPr marL="0" indent="0">
              <a:lnSpc>
                <a:spcPct val="120000"/>
              </a:lnSpc>
              <a:spcBef>
                <a:spcPts val="0"/>
              </a:spcBef>
              <a:buNone/>
            </a:pPr>
            <a:r>
              <a:rPr lang="lv-LV" dirty="0" smtClean="0">
                <a:latin typeface="Times New Roman" panose="02020603050405020304" pitchFamily="18" charset="0"/>
                <a:cs typeface="Times New Roman" panose="02020603050405020304" pitchFamily="18" charset="0"/>
              </a:rPr>
              <a:t>	- uzsākt Dienas aprūpes centra pakalpojumu</a:t>
            </a:r>
          </a:p>
          <a:p>
            <a:pPr marL="0" indent="0">
              <a:lnSpc>
                <a:spcPct val="120000"/>
              </a:lnSpc>
              <a:spcBef>
                <a:spcPts val="0"/>
              </a:spcBef>
              <a:buNone/>
            </a:pPr>
            <a:r>
              <a:rPr lang="lv-LV" dirty="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 uzsākt speciālistu konsultāciju un grupu nodarbību sniegšanu</a:t>
            </a:r>
          </a:p>
          <a:p>
            <a:pPr marL="0" indent="0">
              <a:lnSpc>
                <a:spcPct val="120000"/>
              </a:lnSpc>
              <a:spcBef>
                <a:spcPts val="0"/>
              </a:spcBef>
              <a:buNone/>
            </a:pPr>
            <a:endParaRPr lang="lv-LV"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lv-LV"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lv-LV" dirty="0">
              <a:latin typeface="Times New Roman" panose="02020603050405020304" pitchFamily="18" charset="0"/>
              <a:cs typeface="Times New Roman" panose="02020603050405020304" pitchFamily="18" charset="0"/>
            </a:endParaRPr>
          </a:p>
        </p:txBody>
      </p:sp>
      <p:pic>
        <p:nvPicPr>
          <p:cNvPr id="4"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9237" y="5394325"/>
            <a:ext cx="17367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300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487" y="1984789"/>
            <a:ext cx="9359900" cy="1325563"/>
          </a:xfrm>
        </p:spPr>
        <p:txBody>
          <a:bodyPr/>
          <a:lstStyle/>
          <a:p>
            <a:pPr algn="ctr"/>
            <a:r>
              <a:rPr lang="lv-LV" b="1" dirty="0" smtClean="0">
                <a:latin typeface="Times New Roman" panose="02020603050405020304" pitchFamily="18" charset="0"/>
                <a:cs typeface="Times New Roman" panose="02020603050405020304" pitchFamily="18" charset="0"/>
              </a:rPr>
              <a:t>Paldies par uzmanību!</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1637" y="4098925"/>
            <a:ext cx="10515600" cy="1781175"/>
          </a:xfrm>
        </p:spPr>
        <p:txBody>
          <a:bodyPr/>
          <a:lstStyle/>
          <a:p>
            <a:pPr marL="0" indent="0" algn="ctr">
              <a:buNone/>
            </a:pPr>
            <a:r>
              <a:rPr lang="lv-LV" dirty="0" smtClean="0">
                <a:latin typeface="Times New Roman" panose="02020603050405020304" pitchFamily="18" charset="0"/>
                <a:cs typeface="Times New Roman" panose="02020603050405020304" pitchFamily="18" charset="0"/>
              </a:rPr>
              <a:t>Kontakti:</a:t>
            </a:r>
          </a:p>
          <a:p>
            <a:pPr marL="0" indent="0" algn="ctr">
              <a:buNone/>
            </a:pPr>
            <a:r>
              <a:rPr lang="lv-LV" dirty="0" smtClean="0">
                <a:latin typeface="Times New Roman" panose="02020603050405020304" pitchFamily="18" charset="0"/>
                <a:cs typeface="Times New Roman" panose="02020603050405020304" pitchFamily="18" charset="0"/>
              </a:rPr>
              <a:t>Elita Kuzmina, tālr. 65440914 </a:t>
            </a:r>
          </a:p>
          <a:p>
            <a:pPr marL="0" indent="0" algn="ctr">
              <a:buNone/>
            </a:pPr>
            <a:r>
              <a:rPr lang="lv-LV" dirty="0">
                <a:latin typeface="Times New Roman" panose="02020603050405020304" pitchFamily="18" charset="0"/>
                <a:cs typeface="Times New Roman" panose="02020603050405020304" pitchFamily="18" charset="0"/>
              </a:rPr>
              <a:t>e</a:t>
            </a:r>
            <a:r>
              <a:rPr lang="lv-LV" dirty="0" smtClean="0">
                <a:latin typeface="Times New Roman" panose="02020603050405020304" pitchFamily="18" charset="0"/>
                <a:cs typeface="Times New Roman" panose="02020603050405020304" pitchFamily="18" charset="0"/>
              </a:rPr>
              <a:t>-pasts: elita.kuzmina@socd.lv</a:t>
            </a:r>
            <a:endParaRPr lang="lv-LV" dirty="0">
              <a:latin typeface="Times New Roman" panose="02020603050405020304" pitchFamily="18" charset="0"/>
              <a:cs typeface="Times New Roman" panose="02020603050405020304" pitchFamily="18" charset="0"/>
            </a:endParaRPr>
          </a:p>
        </p:txBody>
      </p:sp>
      <p:pic>
        <p:nvPicPr>
          <p:cNvPr id="4"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4075" y="0"/>
            <a:ext cx="17367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89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1664" y="587643"/>
            <a:ext cx="5684520" cy="1325563"/>
          </a:xfrm>
        </p:spPr>
        <p:txBody>
          <a:bodyPr/>
          <a:lstStyle/>
          <a:p>
            <a:r>
              <a:rPr lang="lv-LV" b="1" dirty="0" smtClean="0">
                <a:latin typeface="Times New Roman" panose="02020603050405020304" pitchFamily="18" charset="0"/>
                <a:cs typeface="Times New Roman" panose="02020603050405020304" pitchFamily="18" charset="0"/>
              </a:rPr>
              <a:t>Pamatojums </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95337" y="1913206"/>
            <a:ext cx="10515600" cy="4332848"/>
          </a:xfrm>
        </p:spPr>
        <p:txBody>
          <a:bodyPr>
            <a:normAutofit/>
          </a:bodyPr>
          <a:lstStyle/>
          <a:p>
            <a:pPr marL="0" indent="0" algn="ctr">
              <a:buNone/>
            </a:pPr>
            <a:endParaRPr lang="lv-LV" b="1" dirty="0">
              <a:latin typeface="Times New Roman" panose="02020603050405020304" pitchFamily="18" charset="0"/>
              <a:cs typeface="Times New Roman" panose="02020603050405020304" pitchFamily="18" charset="0"/>
            </a:endParaRPr>
          </a:p>
          <a:p>
            <a:pPr marL="0" indent="0" algn="ctr">
              <a:buNone/>
            </a:pPr>
            <a:r>
              <a:rPr lang="lv-LV" b="1" dirty="0" smtClean="0">
                <a:latin typeface="Times New Roman" panose="02020603050405020304" pitchFamily="18" charset="0"/>
                <a:cs typeface="Times New Roman" panose="02020603050405020304" pitchFamily="18" charset="0"/>
              </a:rPr>
              <a:t>Ministru kabineta 2015.gada 16.jūnija noteikumi Nr.313</a:t>
            </a:r>
          </a:p>
          <a:p>
            <a:pPr marL="0" indent="0" algn="ctr">
              <a:buNone/>
            </a:pPr>
            <a:endParaRPr lang="lv-LV" sz="1000" b="1" dirty="0" smtClean="0">
              <a:latin typeface="Times New Roman" panose="02020603050405020304" pitchFamily="18" charset="0"/>
              <a:cs typeface="Times New Roman" panose="02020603050405020304" pitchFamily="18" charset="0"/>
            </a:endParaRPr>
          </a:p>
          <a:p>
            <a:pPr marL="0" indent="0" algn="ctr">
              <a:buNone/>
            </a:pPr>
            <a:r>
              <a:rPr lang="lv-LV" b="1" i="1" dirty="0" smtClean="0">
                <a:latin typeface="Times New Roman" panose="02020603050405020304" pitchFamily="18" charset="0"/>
                <a:cs typeface="Times New Roman" panose="02020603050405020304" pitchFamily="18" charset="0"/>
              </a:rPr>
              <a:t>"Darbības programmas "Izaugsme un nodarbinātība" 9.2.2.specifiskā atbalsta mērķa "Palielināt kvalitatīvu institucionālai aprūpei alternatīvu sociālo pakalpojumu dzīvesvietā un ģimeniskai videi pietuvinātu pakalpojumu pieejamību personām ar invaliditāti un bērniem" 9.2.2.1.pasākuma "Deinstitucionalizācija" īstenošanas noteikumi"</a:t>
            </a:r>
          </a:p>
        </p:txBody>
      </p:sp>
      <p:pic>
        <p:nvPicPr>
          <p:cNvPr id="2050"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75" y="5372100"/>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521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9636" y="0"/>
            <a:ext cx="6866206" cy="1325563"/>
          </a:xfrm>
        </p:spPr>
        <p:txBody>
          <a:bodyPr/>
          <a:lstStyle/>
          <a:p>
            <a:r>
              <a:rPr lang="lv-LV" b="1" dirty="0" smtClean="0">
                <a:latin typeface="Times New Roman" panose="02020603050405020304" pitchFamily="18" charset="0"/>
                <a:cs typeface="Times New Roman" panose="02020603050405020304" pitchFamily="18" charset="0"/>
              </a:rPr>
              <a:t>Projekta mērķa grupa</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22606" y="1072345"/>
            <a:ext cx="10515600" cy="5163355"/>
          </a:xfrm>
        </p:spPr>
        <p:txBody>
          <a:bodyPr>
            <a:normAutofit fontScale="92500" lnSpcReduction="10000"/>
          </a:bodyPr>
          <a:lstStyle/>
          <a:p>
            <a:r>
              <a:rPr lang="lv-LV" sz="2900" b="1" dirty="0" smtClean="0">
                <a:latin typeface="Times New Roman" panose="02020603050405020304" pitchFamily="18" charset="0"/>
                <a:cs typeface="Times New Roman" panose="02020603050405020304" pitchFamily="18" charset="0"/>
              </a:rPr>
              <a:t>pilngadīgas personas ar garīga rakstura traucējumiem (personas ar GRT)</a:t>
            </a:r>
            <a:r>
              <a:rPr lang="lv-LV" sz="2900" dirty="0" smtClean="0">
                <a:latin typeface="Times New Roman" panose="02020603050405020304" pitchFamily="18" charset="0"/>
                <a:cs typeface="Times New Roman" panose="02020603050405020304" pitchFamily="18" charset="0"/>
              </a:rPr>
              <a:t>, kuras saņem valsts finansētus ilgstošas sociālās aprūpes un sociālās rehabilitācijas institūciju pakalpojumus un pasākuma īstenošanas laikā pāriet uz dzīvi sabiedrībā, kā arī pilngadīgas personas ar garīga rakstura traucējumiem, kuras potenciāli var nonākt valsts ilgstošas aprūpes institūcijā un kurām ir noteikta smaga vai ļoti smaga invaliditāte (I vai II invaliditātes grupa)</a:t>
            </a:r>
          </a:p>
          <a:p>
            <a:r>
              <a:rPr lang="lv-LV" sz="2900" b="1" dirty="0" smtClean="0">
                <a:latin typeface="Times New Roman" panose="02020603050405020304" pitchFamily="18" charset="0"/>
                <a:cs typeface="Times New Roman" panose="02020603050405020304" pitchFamily="18" charset="0"/>
              </a:rPr>
              <a:t>ārpusģimenes aprūpē esoši bērni un jaunieši līdz 17 gadu vecumam </a:t>
            </a:r>
            <a:r>
              <a:rPr lang="lv-LV" sz="2900" dirty="0" smtClean="0">
                <a:latin typeface="Times New Roman" panose="02020603050405020304" pitchFamily="18" charset="0"/>
                <a:cs typeface="Times New Roman" panose="02020603050405020304" pitchFamily="18" charset="0"/>
              </a:rPr>
              <a:t>(ieskaitot), kuri saņem valsts vai pašvaldības finansētus bērnu ilgstošas sociālās aprūpes un sociālās rehabilitācijas pakalpojumus</a:t>
            </a:r>
          </a:p>
          <a:p>
            <a:r>
              <a:rPr lang="lv-LV" sz="2900" b="1" dirty="0" smtClean="0">
                <a:latin typeface="Times New Roman" panose="02020603050405020304" pitchFamily="18" charset="0"/>
                <a:cs typeface="Times New Roman" panose="02020603050405020304" pitchFamily="18" charset="0"/>
              </a:rPr>
              <a:t>bērni ar funkcionāliem traucējumiem (bērni ar FT)</a:t>
            </a:r>
            <a:r>
              <a:rPr lang="lv-LV" sz="2900" dirty="0" smtClean="0">
                <a:latin typeface="Times New Roman" panose="02020603050405020304" pitchFamily="18" charset="0"/>
                <a:cs typeface="Times New Roman" panose="02020603050405020304" pitchFamily="18" charset="0"/>
              </a:rPr>
              <a:t>, kuriem ir noteikta invaliditāte un kuri dzīvo ģimenēs, un viņu likumiskie pārstāvji vai audžuģimenes</a:t>
            </a:r>
          </a:p>
          <a:p>
            <a:r>
              <a:rPr lang="lv-LV" sz="2900" b="1" dirty="0" smtClean="0">
                <a:latin typeface="Times New Roman" panose="02020603050405020304" pitchFamily="18" charset="0"/>
                <a:cs typeface="Times New Roman" panose="02020603050405020304" pitchFamily="18" charset="0"/>
              </a:rPr>
              <a:t>potenciālie aizbildņi, adoptētāji, audžuģimenes</a:t>
            </a:r>
            <a:endParaRPr lang="lv-LV" sz="2900" b="1" dirty="0">
              <a:latin typeface="Times New Roman" panose="02020603050405020304" pitchFamily="18" charset="0"/>
              <a:cs typeface="Times New Roman" panose="02020603050405020304" pitchFamily="18" charset="0"/>
            </a:endParaRPr>
          </a:p>
        </p:txBody>
      </p:sp>
      <p:pic>
        <p:nvPicPr>
          <p:cNvPr id="5122"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8330" y="5372100"/>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6942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373" y="761781"/>
            <a:ext cx="9471660" cy="2784817"/>
          </a:xfrm>
        </p:spPr>
        <p:txBody>
          <a:bodyPr>
            <a:noAutofit/>
          </a:bodyPr>
          <a:lstStyle/>
          <a:p>
            <a:pPr>
              <a:lnSpc>
                <a:spcPct val="100000"/>
              </a:lnSpc>
            </a:pPr>
            <a:r>
              <a:rPr lang="lv-LV" sz="3200" dirty="0" smtClean="0">
                <a:latin typeface="Times New Roman" panose="02020603050405020304" pitchFamily="18" charset="0"/>
                <a:cs typeface="Times New Roman" panose="02020603050405020304" pitchFamily="18" charset="0"/>
              </a:rPr>
              <a:t>Daugavpils pilsētas administratīvajā teritorijā 2017.gadā ir izvērtētas mērķa grupas personu individuālās vajadzības, noteikts nepieciešamais pakalpojumu apjoms un izstrādāti individuālie atbalsta plāni</a:t>
            </a:r>
            <a:endParaRPr lang="lv-LV"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04231" y="3823872"/>
            <a:ext cx="6590763" cy="1861700"/>
          </a:xfrm>
        </p:spPr>
        <p:txBody>
          <a:bodyPr>
            <a:noAutofit/>
          </a:bodyPr>
          <a:lstStyle/>
          <a:p>
            <a:r>
              <a:rPr lang="lv-LV" sz="3600" b="1" dirty="0" smtClean="0">
                <a:latin typeface="Times New Roman" panose="02020603050405020304" pitchFamily="18" charset="0"/>
                <a:cs typeface="Times New Roman" panose="02020603050405020304" pitchFamily="18" charset="0"/>
              </a:rPr>
              <a:t> 68 personas ar GRT</a:t>
            </a:r>
          </a:p>
          <a:p>
            <a:r>
              <a:rPr lang="lv-LV" sz="3600" b="1" dirty="0" smtClean="0">
                <a:latin typeface="Times New Roman" panose="02020603050405020304" pitchFamily="18" charset="0"/>
                <a:cs typeface="Times New Roman" panose="02020603050405020304" pitchFamily="18" charset="0"/>
              </a:rPr>
              <a:t> 77 bērni ar FT</a:t>
            </a:r>
            <a:endParaRPr lang="lv-LV" sz="3600" b="1" dirty="0">
              <a:latin typeface="Times New Roman" panose="02020603050405020304" pitchFamily="18" charset="0"/>
              <a:cs typeface="Times New Roman" panose="02020603050405020304" pitchFamily="18" charset="0"/>
            </a:endParaRPr>
          </a:p>
        </p:txBody>
      </p:sp>
      <p:pic>
        <p:nvPicPr>
          <p:cNvPr id="4098"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75" y="5372100"/>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45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453" y="536227"/>
            <a:ext cx="9889587" cy="1208735"/>
          </a:xfrm>
        </p:spPr>
        <p:txBody>
          <a:bodyPr/>
          <a:lstStyle/>
          <a:p>
            <a:r>
              <a:rPr lang="lv-LV" b="1" dirty="0" smtClean="0">
                <a:latin typeface="Times New Roman" panose="02020603050405020304" pitchFamily="18" charset="0"/>
                <a:cs typeface="Times New Roman" panose="02020603050405020304" pitchFamily="18" charset="0"/>
              </a:rPr>
              <a:t>Sabiedrībā balstīti sociālie pakalpojumi</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2440" y="1744962"/>
            <a:ext cx="10515600" cy="4854032"/>
          </a:xfrm>
        </p:spPr>
        <p:txBody>
          <a:bodyPr>
            <a:normAutofit fontScale="92500" lnSpcReduction="10000"/>
          </a:bodyPr>
          <a:lstStyle/>
          <a:p>
            <a:endParaRPr lang="lv-LV" b="1" dirty="0" smtClean="0">
              <a:latin typeface="Times New Roman" panose="02020603050405020304" pitchFamily="18" charset="0"/>
              <a:cs typeface="Times New Roman" panose="02020603050405020304" pitchFamily="18" charset="0"/>
            </a:endParaRPr>
          </a:p>
          <a:p>
            <a:r>
              <a:rPr lang="lv-LV" sz="3800" b="1" dirty="0" smtClean="0">
                <a:latin typeface="Times New Roman" panose="02020603050405020304" pitchFamily="18" charset="0"/>
                <a:cs typeface="Times New Roman" panose="02020603050405020304" pitchFamily="18" charset="0"/>
              </a:rPr>
              <a:t>Personām ar GRT</a:t>
            </a:r>
          </a:p>
          <a:p>
            <a:pPr marL="0" indent="0">
              <a:buNone/>
            </a:pPr>
            <a:endParaRPr lang="lv-LV" sz="1000" b="1"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lv-LV" b="1"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aprūpe mājās</a:t>
            </a:r>
          </a:p>
          <a:p>
            <a:pPr marL="0" indent="0">
              <a:lnSpc>
                <a:spcPct val="120000"/>
              </a:lnSpc>
              <a:spcBef>
                <a:spcPts val="0"/>
              </a:spcBef>
              <a:buNone/>
            </a:pP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dienas aprūpes centrs</a:t>
            </a:r>
          </a:p>
          <a:p>
            <a:pPr marL="0" indent="0">
              <a:lnSpc>
                <a:spcPct val="120000"/>
              </a:lnSpc>
              <a:spcBef>
                <a:spcPts val="0"/>
              </a:spcBef>
              <a:buNone/>
            </a:pP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specializētās darbnīcas</a:t>
            </a:r>
          </a:p>
          <a:p>
            <a:pPr marL="0" indent="0">
              <a:lnSpc>
                <a:spcPct val="120000"/>
              </a:lnSpc>
              <a:spcBef>
                <a:spcPts val="0"/>
              </a:spcBef>
              <a:buNone/>
            </a:pP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grupu dzīvokļi</a:t>
            </a:r>
          </a:p>
          <a:p>
            <a:pPr marL="0" indent="0">
              <a:lnSpc>
                <a:spcPct val="120000"/>
              </a:lnSpc>
              <a:spcBef>
                <a:spcPts val="0"/>
              </a:spcBef>
              <a:buNone/>
            </a:pP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īslaicīgās sociālās aprūpes pakalpojumi jeb </a:t>
            </a:r>
            <a:r>
              <a:rPr lang="lv-LV" sz="3200" i="1" dirty="0" smtClean="0">
                <a:latin typeface="Times New Roman" panose="02020603050405020304" pitchFamily="18" charset="0"/>
                <a:cs typeface="Times New Roman" panose="02020603050405020304" pitchFamily="18" charset="0"/>
              </a:rPr>
              <a:t>Atelpas brīdis</a:t>
            </a:r>
          </a:p>
          <a:p>
            <a:pPr marL="0" indent="0">
              <a:lnSpc>
                <a:spcPct val="120000"/>
              </a:lnSpc>
              <a:spcBef>
                <a:spcPts val="0"/>
              </a:spcBef>
              <a:buNone/>
            </a:pPr>
            <a:r>
              <a:rPr lang="lv-LV" sz="3200" i="1" dirty="0" smtClean="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a:t>
            </a:r>
            <a:r>
              <a:rPr lang="lv-LV" sz="3200" i="1" dirty="0" smtClean="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speciālistu konsultācijas un individuālais atbalsts</a:t>
            </a:r>
          </a:p>
          <a:p>
            <a:pPr marL="0" indent="0">
              <a:lnSpc>
                <a:spcPct val="120000"/>
              </a:lnSpc>
              <a:spcBef>
                <a:spcPts val="0"/>
              </a:spcBef>
              <a:buNone/>
            </a:pP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 atbalsta grupas un grupu nodarbības</a:t>
            </a:r>
          </a:p>
        </p:txBody>
      </p:sp>
      <p:pic>
        <p:nvPicPr>
          <p:cNvPr id="6146"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3688" y="5341296"/>
            <a:ext cx="1738312"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364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207" y="420735"/>
            <a:ext cx="9678572" cy="1325563"/>
          </a:xfrm>
        </p:spPr>
        <p:txBody>
          <a:bodyPr/>
          <a:lstStyle/>
          <a:p>
            <a:r>
              <a:rPr lang="lv-LV" b="1" dirty="0" smtClean="0">
                <a:latin typeface="Times New Roman" panose="02020603050405020304" pitchFamily="18" charset="0"/>
                <a:cs typeface="Times New Roman" panose="02020603050405020304" pitchFamily="18" charset="0"/>
              </a:rPr>
              <a:t>Sabiedrībā balstīti sociālie pakalpojumi</a:t>
            </a:r>
            <a:endParaRPr lang="lv-LV" dirty="0"/>
          </a:p>
        </p:txBody>
      </p:sp>
      <p:sp>
        <p:nvSpPr>
          <p:cNvPr id="3" name="Content Placeholder 2"/>
          <p:cNvSpPr>
            <a:spLocks noGrp="1"/>
          </p:cNvSpPr>
          <p:nvPr>
            <p:ph idx="1"/>
          </p:nvPr>
        </p:nvSpPr>
        <p:spPr>
          <a:xfrm>
            <a:off x="186983" y="1914525"/>
            <a:ext cx="11724249" cy="4943475"/>
          </a:xfrm>
        </p:spPr>
        <p:txBody>
          <a:bodyPr>
            <a:normAutofit fontScale="77500" lnSpcReduction="20000"/>
          </a:bodyPr>
          <a:lstStyle/>
          <a:p>
            <a:r>
              <a:rPr lang="lv-LV" sz="3800" b="1" dirty="0" smtClean="0">
                <a:latin typeface="Times New Roman" panose="02020603050405020304" pitchFamily="18" charset="0"/>
                <a:cs typeface="Times New Roman" panose="02020603050405020304" pitchFamily="18" charset="0"/>
              </a:rPr>
              <a:t>Aprūpes pakalpojums bērniem ar FT</a:t>
            </a:r>
            <a:r>
              <a:rPr lang="lv-LV" sz="3200" dirty="0" smtClean="0">
                <a:latin typeface="Times New Roman" panose="02020603050405020304" pitchFamily="18" charset="0"/>
                <a:cs typeface="Times New Roman" panose="02020603050405020304" pitchFamily="18" charset="0"/>
              </a:rPr>
              <a:t>, kuriem izsniegts VDEĀVK atzinums par īpašas kopšanas nepieciešamību sakarā ar smagiem funkcionāliem traucējumiem </a:t>
            </a:r>
          </a:p>
          <a:p>
            <a:pPr marL="0" indent="0">
              <a:buNone/>
            </a:pPr>
            <a:r>
              <a:rPr lang="lv-LV" sz="3200" dirty="0" smtClean="0">
                <a:latin typeface="Times New Roman" panose="02020603050405020304" pitchFamily="18" charset="0"/>
                <a:cs typeface="Times New Roman" panose="02020603050405020304" pitchFamily="18" charset="0"/>
              </a:rPr>
              <a:t>	- līdz četru gadu vecumam (ieskaitot) – ne vairāk kā 50 stundas nedēļā</a:t>
            </a:r>
          </a:p>
          <a:p>
            <a:pPr marL="0" indent="0">
              <a:buNone/>
            </a:pPr>
            <a:r>
              <a:rPr lang="lv-LV" sz="3200" dirty="0" smtClean="0">
                <a:latin typeface="Times New Roman" panose="02020603050405020304" pitchFamily="18" charset="0"/>
                <a:cs typeface="Times New Roman" panose="02020603050405020304" pitchFamily="18" charset="0"/>
              </a:rPr>
              <a:t>	-</a:t>
            </a:r>
            <a:r>
              <a:rPr lang="lv-LV" sz="3200" dirty="0">
                <a:latin typeface="Times New Roman" panose="02020603050405020304" pitchFamily="18" charset="0"/>
                <a:cs typeface="Times New Roman" panose="02020603050405020304" pitchFamily="18" charset="0"/>
              </a:rPr>
              <a:t> </a:t>
            </a:r>
            <a:r>
              <a:rPr lang="lv-LV" sz="3200" dirty="0" smtClean="0">
                <a:latin typeface="Times New Roman" panose="02020603050405020304" pitchFamily="18" charset="0"/>
                <a:cs typeface="Times New Roman" panose="02020603050405020304" pitchFamily="18" charset="0"/>
              </a:rPr>
              <a:t>no piecu līdz 17 gadu vecumam (ieskaitot) – ne vairāk kā 10 stundas nedēļā</a:t>
            </a:r>
          </a:p>
          <a:p>
            <a:pPr marL="0" indent="0">
              <a:buNone/>
            </a:pPr>
            <a:endParaRPr lang="lv-LV" sz="3200" dirty="0" smtClean="0">
              <a:latin typeface="Times New Roman" panose="02020603050405020304" pitchFamily="18" charset="0"/>
              <a:cs typeface="Times New Roman" panose="02020603050405020304" pitchFamily="18" charset="0"/>
            </a:endParaRPr>
          </a:p>
          <a:p>
            <a:pPr marL="0" indent="0">
              <a:buNone/>
            </a:pPr>
            <a:r>
              <a:rPr lang="lv-LV" sz="3200" i="1" dirty="0" smtClean="0">
                <a:latin typeface="Times New Roman" panose="02020603050405020304" pitchFamily="18" charset="0"/>
                <a:cs typeface="Times New Roman" panose="02020603050405020304" pitchFamily="18" charset="0"/>
              </a:rPr>
              <a:t>Pakalpojums ietver bērna aprūpi un uzraudzību, pašaprūpes spēju attīstību un brīvā laika saturīgu pavadīšanu</a:t>
            </a:r>
          </a:p>
          <a:p>
            <a:pPr marL="0" indent="0">
              <a:buNone/>
            </a:pPr>
            <a:endParaRPr lang="lv-LV" sz="3200" i="1" dirty="0">
              <a:latin typeface="Times New Roman" panose="02020603050405020304" pitchFamily="18" charset="0"/>
              <a:cs typeface="Times New Roman" panose="02020603050405020304" pitchFamily="18" charset="0"/>
            </a:endParaRPr>
          </a:p>
          <a:p>
            <a:pPr marL="0" indent="0">
              <a:buNone/>
            </a:pPr>
            <a:r>
              <a:rPr lang="lv-LV" sz="3200" i="1" dirty="0" smtClean="0">
                <a:latin typeface="Times New Roman" panose="02020603050405020304" pitchFamily="18" charset="0"/>
                <a:cs typeface="Times New Roman" panose="02020603050405020304" pitchFamily="18" charset="0"/>
              </a:rPr>
              <a:t>Projekts paredz, kā minētais pakalpojums ir nodrošināms bērniem, kuriem nav veikts individuālo vajadzību izvērtējums</a:t>
            </a:r>
          </a:p>
          <a:p>
            <a:pPr marL="0" indent="0">
              <a:buNone/>
            </a:pPr>
            <a:endParaRPr lang="lv-LV" sz="3200" i="1" dirty="0">
              <a:latin typeface="Times New Roman" panose="02020603050405020304" pitchFamily="18" charset="0"/>
              <a:cs typeface="Times New Roman" panose="02020603050405020304" pitchFamily="18" charset="0"/>
            </a:endParaRPr>
          </a:p>
          <a:p>
            <a:pPr marL="0" indent="0">
              <a:buNone/>
            </a:pPr>
            <a:endParaRPr lang="lv-LV" sz="3200" i="1" dirty="0" smtClean="0">
              <a:latin typeface="Times New Roman" panose="02020603050405020304" pitchFamily="18" charset="0"/>
              <a:cs typeface="Times New Roman" panose="02020603050405020304" pitchFamily="18" charset="0"/>
            </a:endParaRPr>
          </a:p>
          <a:p>
            <a:pPr marL="0" indent="0">
              <a:buNone/>
            </a:pPr>
            <a:r>
              <a:rPr lang="lv-LV" sz="3200" b="1" dirty="0">
                <a:latin typeface="Times New Roman" panose="02020603050405020304" pitchFamily="18" charset="0"/>
                <a:cs typeface="Times New Roman" panose="02020603050405020304" pitchFamily="18" charset="0"/>
              </a:rPr>
              <a:t>	</a:t>
            </a:r>
            <a:endParaRPr lang="lv-LV" sz="2600" b="1" dirty="0">
              <a:latin typeface="Times New Roman" panose="02020603050405020304" pitchFamily="18" charset="0"/>
              <a:cs typeface="Times New Roman" panose="02020603050405020304" pitchFamily="18" charset="0"/>
            </a:endParaRPr>
          </a:p>
        </p:txBody>
      </p:sp>
      <p:pic>
        <p:nvPicPr>
          <p:cNvPr id="7170"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5275" y="5394325"/>
            <a:ext cx="17367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7311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226" y="515462"/>
            <a:ext cx="9720777" cy="1325563"/>
          </a:xfrm>
        </p:spPr>
        <p:txBody>
          <a:bodyPr/>
          <a:lstStyle/>
          <a:p>
            <a:r>
              <a:rPr lang="lv-LV" b="1" dirty="0">
                <a:solidFill>
                  <a:prstClr val="black"/>
                </a:solidFill>
                <a:latin typeface="Times New Roman" panose="02020603050405020304" pitchFamily="18" charset="0"/>
                <a:cs typeface="Times New Roman" panose="02020603050405020304" pitchFamily="18" charset="0"/>
              </a:rPr>
              <a:t>Sabiedrībā balstīti sociālie pakalpojumi</a:t>
            </a:r>
            <a:endParaRPr lang="lv-LV" dirty="0"/>
          </a:p>
        </p:txBody>
      </p:sp>
      <p:sp>
        <p:nvSpPr>
          <p:cNvPr id="3" name="Content Placeholder 2"/>
          <p:cNvSpPr>
            <a:spLocks noGrp="1"/>
          </p:cNvSpPr>
          <p:nvPr>
            <p:ph idx="1"/>
          </p:nvPr>
        </p:nvSpPr>
        <p:spPr>
          <a:xfrm>
            <a:off x="289559" y="2110154"/>
            <a:ext cx="11696113" cy="4121834"/>
          </a:xfrm>
        </p:spPr>
        <p:txBody>
          <a:bodyPr>
            <a:normAutofit/>
          </a:bodyPr>
          <a:lstStyle/>
          <a:p>
            <a:r>
              <a:rPr lang="lv-LV" sz="3200" b="1" dirty="0" smtClean="0">
                <a:latin typeface="Times New Roman" panose="02020603050405020304" pitchFamily="18" charset="0"/>
                <a:cs typeface="Times New Roman" panose="02020603050405020304" pitchFamily="18" charset="0"/>
              </a:rPr>
              <a:t>Sociālās rehabilitācijas pakalpojumi bērniem ar FT</a:t>
            </a:r>
            <a:r>
              <a:rPr lang="lv-LV" sz="2700" dirty="0" smtClean="0">
                <a:latin typeface="Times New Roman" panose="02020603050405020304" pitchFamily="18" charset="0"/>
                <a:cs typeface="Times New Roman" panose="02020603050405020304" pitchFamily="18" charset="0"/>
              </a:rPr>
              <a:t>, kas noteikti atbalsta plānā, bet </a:t>
            </a:r>
            <a:r>
              <a:rPr lang="lv-LV" sz="2700" dirty="0" smtClean="0">
                <a:effectLst/>
                <a:latin typeface="Times New Roman" panose="02020603050405020304" pitchFamily="18" charset="0"/>
                <a:ea typeface="Calibri" panose="020F0502020204030204" pitchFamily="34" charset="0"/>
                <a:cs typeface="Times New Roman" panose="02020603050405020304" pitchFamily="18" charset="0"/>
              </a:rPr>
              <a:t>ne vairāk kā 40 pakalpojuma sniegšanas reizes visā projekta īstenošanas laikā</a:t>
            </a:r>
          </a:p>
          <a:p>
            <a:pPr marL="0" indent="0">
              <a:buNone/>
            </a:pPr>
            <a:r>
              <a:rPr lang="lv-LV" sz="2700"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lv-LV" sz="27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ažādu speciālistu individuālas konsultācijas – fizioterapeita, ergoterapeita, neirologa, psihologa, kanisterapija, reitterapija, mūzikas terapija u.c.</a:t>
            </a:r>
            <a:endParaRPr lang="lv-LV" sz="27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sz="500"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lv-LV" sz="3200" b="1" dirty="0">
                <a:latin typeface="Times New Roman" panose="02020603050405020304" pitchFamily="18" charset="0"/>
                <a:cs typeface="Times New Roman" panose="02020603050405020304" pitchFamily="18" charset="0"/>
              </a:rPr>
              <a:t>Dienas aprūpes centra</a:t>
            </a:r>
            <a:r>
              <a:rPr lang="lv-LV" sz="3200" dirty="0">
                <a:latin typeface="Times New Roman" panose="02020603050405020304" pitchFamily="18" charset="0"/>
                <a:cs typeface="Times New Roman" panose="02020603050405020304" pitchFamily="18" charset="0"/>
              </a:rPr>
              <a:t> </a:t>
            </a:r>
            <a:r>
              <a:rPr lang="lv-LV" sz="3200" b="1" dirty="0" smtClean="0">
                <a:latin typeface="Times New Roman" panose="02020603050405020304" pitchFamily="18" charset="0"/>
                <a:cs typeface="Times New Roman" panose="02020603050405020304" pitchFamily="18" charset="0"/>
              </a:rPr>
              <a:t>pakalpojums bērniem ar FT</a:t>
            </a:r>
            <a:r>
              <a:rPr lang="lv-LV" sz="2700" dirty="0" smtClean="0">
                <a:latin typeface="Times New Roman" panose="02020603050405020304" pitchFamily="18" charset="0"/>
                <a:cs typeface="Times New Roman" panose="02020603050405020304" pitchFamily="18" charset="0"/>
              </a:rPr>
              <a:t>, </a:t>
            </a:r>
            <a:r>
              <a:rPr lang="lv-LV" sz="2700" dirty="0">
                <a:latin typeface="Times New Roman" panose="02020603050405020304" pitchFamily="18" charset="0"/>
                <a:cs typeface="Times New Roman" panose="02020603050405020304" pitchFamily="18" charset="0"/>
              </a:rPr>
              <a:t>ja tas paredzēts atbalsta </a:t>
            </a:r>
            <a:r>
              <a:rPr lang="lv-LV" sz="2700" dirty="0" smtClean="0">
                <a:latin typeface="Times New Roman" panose="02020603050405020304" pitchFamily="18" charset="0"/>
                <a:cs typeface="Times New Roman" panose="02020603050405020304" pitchFamily="18" charset="0"/>
              </a:rPr>
              <a:t>plānā</a:t>
            </a:r>
            <a:endParaRPr lang="lv-LV" sz="2700" dirty="0">
              <a:latin typeface="Times New Roman" panose="02020603050405020304" pitchFamily="18" charset="0"/>
              <a:cs typeface="Times New Roman" panose="02020603050405020304" pitchFamily="18" charset="0"/>
            </a:endParaRPr>
          </a:p>
          <a:p>
            <a:endParaRPr lang="lv-LV" sz="29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sz="29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dirty="0" smtClean="0">
              <a:latin typeface="Times New Roman" panose="02020603050405020304" pitchFamily="18" charset="0"/>
              <a:cs typeface="Times New Roman" panose="02020603050405020304" pitchFamily="18" charset="0"/>
            </a:endParaRPr>
          </a:p>
          <a:p>
            <a:pPr marL="0" indent="0">
              <a:buNone/>
            </a:pPr>
            <a:endParaRPr lang="lv-LV" dirty="0" smtClean="0"/>
          </a:p>
          <a:p>
            <a:pPr marL="0" indent="0">
              <a:buNone/>
            </a:pPr>
            <a:endParaRPr lang="lv-LV" dirty="0"/>
          </a:p>
        </p:txBody>
      </p:sp>
      <p:pic>
        <p:nvPicPr>
          <p:cNvPr id="8194"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75" y="5372100"/>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1174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858" y="295422"/>
            <a:ext cx="9833317" cy="926624"/>
          </a:xfrm>
        </p:spPr>
        <p:txBody>
          <a:bodyPr/>
          <a:lstStyle/>
          <a:p>
            <a:r>
              <a:rPr lang="lv-LV" b="1" dirty="0">
                <a:solidFill>
                  <a:prstClr val="black"/>
                </a:solidFill>
                <a:latin typeface="Times New Roman" panose="02020603050405020304" pitchFamily="18" charset="0"/>
                <a:cs typeface="Times New Roman" panose="02020603050405020304" pitchFamily="18" charset="0"/>
              </a:rPr>
              <a:t>Sabiedrībā balstīti sociālie pakalpojumi</a:t>
            </a:r>
            <a:endParaRPr lang="lv-LV" dirty="0"/>
          </a:p>
        </p:txBody>
      </p:sp>
      <p:sp>
        <p:nvSpPr>
          <p:cNvPr id="3" name="Content Placeholder 2"/>
          <p:cNvSpPr>
            <a:spLocks noGrp="1"/>
          </p:cNvSpPr>
          <p:nvPr>
            <p:ph idx="1"/>
          </p:nvPr>
        </p:nvSpPr>
        <p:spPr>
          <a:xfrm>
            <a:off x="500575" y="1441938"/>
            <a:ext cx="10515600" cy="5416062"/>
          </a:xfrm>
        </p:spPr>
        <p:txBody>
          <a:bodyPr>
            <a:normAutofit fontScale="55000" lnSpcReduction="20000"/>
          </a:bodyPr>
          <a:lstStyle/>
          <a:p>
            <a:r>
              <a:rPr lang="lv-LV" sz="5800" b="1" dirty="0" smtClean="0">
                <a:solidFill>
                  <a:srgbClr val="000000"/>
                </a:solidFill>
                <a:effectLst/>
                <a:latin typeface="Times New Roman" panose="02020603050405020304" pitchFamily="18" charset="0"/>
                <a:ea typeface="Calibri" panose="020F0502020204030204" pitchFamily="34" charset="0"/>
              </a:rPr>
              <a:t>Bērnu  ar  FT likumiskajiem  pārstāvjiem  vai  audžuģimenēm</a:t>
            </a:r>
            <a:endParaRPr lang="lv-LV" sz="4900" b="1" dirty="0">
              <a:solidFill>
                <a:srgbClr val="000000"/>
              </a:solidFill>
              <a:latin typeface="Times New Roman" panose="02020603050405020304" pitchFamily="18" charset="0"/>
              <a:ea typeface="Calibri" panose="020F0502020204030204" pitchFamily="34" charset="0"/>
            </a:endParaRPr>
          </a:p>
          <a:p>
            <a:pPr marL="0" indent="0">
              <a:buNone/>
            </a:pPr>
            <a:endParaRPr lang="lv-LV" sz="1500" b="1" dirty="0" smtClean="0">
              <a:solidFill>
                <a:srgbClr val="000000"/>
              </a:solidFill>
              <a:effectLst/>
              <a:latin typeface="Times New Roman" panose="02020603050405020304" pitchFamily="18" charset="0"/>
              <a:ea typeface="Calibri" panose="020F0502020204030204" pitchFamily="34" charset="0"/>
            </a:endParaRPr>
          </a:p>
          <a:p>
            <a:pPr marL="0" indent="0">
              <a:buNone/>
            </a:pPr>
            <a:r>
              <a:rPr lang="lv-LV" sz="4900" dirty="0" smtClean="0"/>
              <a:t>	- </a:t>
            </a:r>
            <a:r>
              <a:rPr lang="lv-LV" sz="4900" b="1" dirty="0">
                <a:solidFill>
                  <a:prstClr val="black"/>
                </a:solidFill>
                <a:latin typeface="Times New Roman" panose="02020603050405020304" pitchFamily="18" charset="0"/>
                <a:cs typeface="Times New Roman" panose="02020603050405020304" pitchFamily="18" charset="0"/>
              </a:rPr>
              <a:t>Ī</a:t>
            </a:r>
            <a:r>
              <a:rPr lang="lv-LV" sz="4900" b="1" dirty="0" smtClean="0">
                <a:solidFill>
                  <a:prstClr val="black"/>
                </a:solidFill>
                <a:latin typeface="Times New Roman" panose="02020603050405020304" pitchFamily="18" charset="0"/>
                <a:cs typeface="Times New Roman" panose="02020603050405020304" pitchFamily="18" charset="0"/>
              </a:rPr>
              <a:t>slaicīgās </a:t>
            </a:r>
            <a:r>
              <a:rPr lang="lv-LV" sz="4900" b="1" dirty="0">
                <a:solidFill>
                  <a:prstClr val="black"/>
                </a:solidFill>
                <a:latin typeface="Times New Roman" panose="02020603050405020304" pitchFamily="18" charset="0"/>
                <a:cs typeface="Times New Roman" panose="02020603050405020304" pitchFamily="18" charset="0"/>
              </a:rPr>
              <a:t>sociālās aprūpes pakalpojumi jeb </a:t>
            </a:r>
            <a:r>
              <a:rPr lang="lv-LV" sz="4900" b="1" i="1" dirty="0">
                <a:solidFill>
                  <a:prstClr val="black"/>
                </a:solidFill>
                <a:latin typeface="Times New Roman" panose="02020603050405020304" pitchFamily="18" charset="0"/>
                <a:cs typeface="Times New Roman" panose="02020603050405020304" pitchFamily="18" charset="0"/>
              </a:rPr>
              <a:t>Atelpas brīdis </a:t>
            </a:r>
            <a:endParaRPr lang="lv-LV" sz="4900" i="1" dirty="0" smtClean="0">
              <a:solidFill>
                <a:srgbClr val="000000"/>
              </a:solidFill>
              <a:latin typeface="Times New Roman" panose="02020603050405020304" pitchFamily="18" charset="0"/>
            </a:endParaRPr>
          </a:p>
          <a:p>
            <a:pPr marL="0" indent="0">
              <a:buNone/>
            </a:pPr>
            <a:r>
              <a:rPr lang="lv-LV" sz="4900" i="1" dirty="0" smtClean="0">
                <a:solidFill>
                  <a:srgbClr val="000000"/>
                </a:solidFill>
                <a:latin typeface="Times New Roman" panose="02020603050405020304" pitchFamily="18" charset="0"/>
              </a:rPr>
              <a:t>Pakalpojums ietver bērna uzraudzību, pašaprūpes nodrošināšanu, speciālistu konsultācijas un ēdināšanu četras reizes dienā, pastaigas un saturīgu brīvā laika pavadīšanu, un to nodrošina līdz 30 diennaktīm gadā</a:t>
            </a:r>
          </a:p>
          <a:p>
            <a:pPr marL="0" indent="0">
              <a:buNone/>
            </a:pPr>
            <a:r>
              <a:rPr lang="lv-LV" sz="4900" i="1" dirty="0">
                <a:solidFill>
                  <a:srgbClr val="000000"/>
                </a:solidFill>
                <a:latin typeface="Times New Roman" panose="02020603050405020304" pitchFamily="18" charset="0"/>
              </a:rPr>
              <a:t>Projekts paredz</a:t>
            </a:r>
            <a:r>
              <a:rPr lang="lv-LV" sz="4900" i="1">
                <a:solidFill>
                  <a:srgbClr val="000000"/>
                </a:solidFill>
                <a:latin typeface="Times New Roman" panose="02020603050405020304" pitchFamily="18" charset="0"/>
              </a:rPr>
              <a:t>, </a:t>
            </a:r>
            <a:r>
              <a:rPr lang="lv-LV" sz="4900" i="1" smtClean="0">
                <a:solidFill>
                  <a:srgbClr val="000000"/>
                </a:solidFill>
                <a:latin typeface="Times New Roman" panose="02020603050405020304" pitchFamily="18" charset="0"/>
              </a:rPr>
              <a:t>ka </a:t>
            </a:r>
            <a:r>
              <a:rPr lang="lv-LV" sz="4900" i="1" dirty="0">
                <a:solidFill>
                  <a:srgbClr val="000000"/>
                </a:solidFill>
                <a:latin typeface="Times New Roman" panose="02020603050405020304" pitchFamily="18" charset="0"/>
              </a:rPr>
              <a:t>minētais pakalpojums ir nodrošināms bērniem, kuriem nav veikts individuālo vajadzību izvērtējums</a:t>
            </a:r>
          </a:p>
          <a:p>
            <a:pPr marL="0" indent="0">
              <a:buNone/>
            </a:pPr>
            <a:endParaRPr lang="lv-LV" sz="1500" b="1" dirty="0" smtClean="0">
              <a:solidFill>
                <a:srgbClr val="000000"/>
              </a:solidFill>
              <a:effectLst/>
              <a:latin typeface="Times New Roman" panose="02020603050405020304" pitchFamily="18" charset="0"/>
              <a:ea typeface="Calibri" panose="020F0502020204030204" pitchFamily="34" charset="0"/>
            </a:endParaRPr>
          </a:p>
          <a:p>
            <a:pPr marL="0" indent="0">
              <a:buNone/>
            </a:pPr>
            <a:r>
              <a:rPr lang="lv-LV" sz="4300" b="1" dirty="0" smtClean="0">
                <a:solidFill>
                  <a:srgbClr val="000000"/>
                </a:solidFill>
                <a:effectLst/>
                <a:latin typeface="Times New Roman" panose="02020603050405020304" pitchFamily="18" charset="0"/>
                <a:ea typeface="Calibri" panose="020F0502020204030204" pitchFamily="34" charset="0"/>
              </a:rPr>
              <a:t>	</a:t>
            </a:r>
            <a:r>
              <a:rPr lang="lv-LV" sz="4900" b="1" dirty="0" smtClean="0">
                <a:solidFill>
                  <a:srgbClr val="000000"/>
                </a:solidFill>
                <a:effectLst/>
                <a:latin typeface="Times New Roman" panose="02020603050405020304" pitchFamily="18" charset="0"/>
                <a:ea typeface="Calibri" panose="020F0502020204030204" pitchFamily="34" charset="0"/>
              </a:rPr>
              <a:t>- Sociālās rehabilitācijas pakalpojumi </a:t>
            </a:r>
            <a:r>
              <a:rPr lang="lv-LV" sz="4900" dirty="0" smtClean="0">
                <a:solidFill>
                  <a:srgbClr val="000000"/>
                </a:solidFill>
                <a:effectLst/>
                <a:latin typeface="Times New Roman" panose="02020603050405020304" pitchFamily="18" charset="0"/>
                <a:ea typeface="Calibri" panose="020F0502020204030204" pitchFamily="34" charset="0"/>
              </a:rPr>
              <a:t>ne vairāk kā 20 pakalpojuma sniegšanas reizes visā projekta īstenošanas laikā</a:t>
            </a:r>
          </a:p>
          <a:p>
            <a:pPr marL="0" indent="0">
              <a:buNone/>
            </a:pPr>
            <a:r>
              <a:rPr lang="lv-LV" sz="4900" i="1" dirty="0">
                <a:solidFill>
                  <a:srgbClr val="000000"/>
                </a:solidFill>
                <a:latin typeface="Times New Roman" panose="02020603050405020304" pitchFamily="18" charset="0"/>
                <a:ea typeface="Calibri" panose="020F0502020204030204" pitchFamily="34" charset="0"/>
              </a:rPr>
              <a:t>P</a:t>
            </a:r>
            <a:r>
              <a:rPr lang="lv-LV" sz="4900" i="1" dirty="0" smtClean="0">
                <a:solidFill>
                  <a:srgbClr val="000000"/>
                </a:solidFill>
                <a:effectLst/>
                <a:latin typeface="Times New Roman" panose="02020603050405020304" pitchFamily="18" charset="0"/>
                <a:ea typeface="Calibri" panose="020F0502020204030204" pitchFamily="34" charset="0"/>
              </a:rPr>
              <a:t>sihologa, rehabilitologa, fizioterapeita pakalpojumi un izglītojošās atbalsta grupas</a:t>
            </a:r>
          </a:p>
          <a:p>
            <a:endParaRPr lang="lv-LV" sz="2600" b="1" dirty="0" smtClean="0">
              <a:solidFill>
                <a:srgbClr val="000000"/>
              </a:solidFill>
              <a:effectLst/>
              <a:latin typeface="Times New Roman" panose="02020603050405020304" pitchFamily="18" charset="0"/>
              <a:ea typeface="Calibri" panose="020F0502020204030204" pitchFamily="34" charset="0"/>
            </a:endParaRPr>
          </a:p>
          <a:p>
            <a:pPr marL="0" lvl="0" indent="0">
              <a:lnSpc>
                <a:spcPct val="120000"/>
              </a:lnSpc>
              <a:spcBef>
                <a:spcPts val="0"/>
              </a:spcBef>
              <a:buNone/>
            </a:pPr>
            <a:r>
              <a:rPr lang="lv-LV" sz="2600" dirty="0" smtClean="0"/>
              <a:t>	</a:t>
            </a:r>
            <a:endParaRPr lang="lv-LV" sz="2600" b="1" dirty="0">
              <a:solidFill>
                <a:srgbClr val="000000"/>
              </a:solidFill>
              <a:latin typeface="Times New Roman" panose="02020603050405020304" pitchFamily="18" charset="0"/>
            </a:endParaRPr>
          </a:p>
        </p:txBody>
      </p:sp>
      <p:pic>
        <p:nvPicPr>
          <p:cNvPr id="9218"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75" y="5338921"/>
            <a:ext cx="17621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68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662" y="168396"/>
            <a:ext cx="7738403" cy="1449388"/>
          </a:xfrm>
        </p:spPr>
        <p:txBody>
          <a:bodyPr>
            <a:normAutofit/>
          </a:bodyPr>
          <a:lstStyle/>
          <a:p>
            <a:pPr algn="ctr"/>
            <a:r>
              <a:rPr lang="lv-LV" b="1" dirty="0" smtClean="0">
                <a:latin typeface="Times New Roman" panose="02020603050405020304" pitchFamily="18" charset="0"/>
                <a:cs typeface="Times New Roman" panose="02020603050405020304" pitchFamily="18" charset="0"/>
              </a:rPr>
              <a:t>Piešķirtie sociālie pakalpojumi</a:t>
            </a:r>
            <a:br>
              <a:rPr lang="lv-LV" b="1" dirty="0" smtClean="0">
                <a:latin typeface="Times New Roman" panose="02020603050405020304" pitchFamily="18" charset="0"/>
                <a:cs typeface="Times New Roman" panose="02020603050405020304" pitchFamily="18" charset="0"/>
              </a:rPr>
            </a:br>
            <a:r>
              <a:rPr lang="lv-LV" b="1" dirty="0" smtClean="0">
                <a:latin typeface="Times New Roman" panose="02020603050405020304" pitchFamily="18" charset="0"/>
                <a:cs typeface="Times New Roman" panose="02020603050405020304" pitchFamily="18" charset="0"/>
              </a:rPr>
              <a:t>2018.gadā</a:t>
            </a:r>
            <a:endParaRPr lang="lv-LV"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87792" y="1828798"/>
            <a:ext cx="10156872" cy="4768949"/>
          </a:xfrm>
        </p:spPr>
        <p:txBody>
          <a:bodyPr>
            <a:normAutofit fontScale="77500" lnSpcReduction="20000"/>
          </a:bodyPr>
          <a:lstStyle/>
          <a:p>
            <a:r>
              <a:rPr lang="lv-LV" sz="4100" b="1" dirty="0" smtClean="0">
                <a:latin typeface="Times New Roman" panose="02020603050405020304" pitchFamily="18" charset="0"/>
                <a:cs typeface="Times New Roman" panose="02020603050405020304" pitchFamily="18" charset="0"/>
              </a:rPr>
              <a:t>Personām ar GRT</a:t>
            </a:r>
          </a:p>
          <a:p>
            <a:pPr marL="0" indent="0">
              <a:buNone/>
            </a:pPr>
            <a:r>
              <a:rPr lang="lv-LV" b="1" i="1" dirty="0" smtClean="0">
                <a:latin typeface="Times New Roman" panose="02020603050405020304" pitchFamily="18" charset="0"/>
                <a:cs typeface="Times New Roman" panose="02020603050405020304" pitchFamily="18" charset="0"/>
              </a:rPr>
              <a:t>	</a:t>
            </a:r>
            <a:r>
              <a:rPr lang="lv-LV" sz="3800" i="1" dirty="0" smtClean="0">
                <a:latin typeface="Times New Roman" panose="02020603050405020304" pitchFamily="18" charset="0"/>
                <a:cs typeface="Times New Roman" panose="02020603050405020304" pitchFamily="18" charset="0"/>
              </a:rPr>
              <a:t>- Grupu dzīvokļi – 5 </a:t>
            </a:r>
          </a:p>
          <a:p>
            <a:pPr marL="0" indent="0">
              <a:buNone/>
            </a:pPr>
            <a:r>
              <a:rPr lang="lv-LV" sz="3800" i="1" dirty="0" smtClean="0">
                <a:latin typeface="Times New Roman" panose="02020603050405020304" pitchFamily="18" charset="0"/>
                <a:cs typeface="Times New Roman" panose="02020603050405020304" pitchFamily="18" charset="0"/>
              </a:rPr>
              <a:t>	- Specializētās darbnīcas – 21 </a:t>
            </a:r>
          </a:p>
          <a:p>
            <a:pPr marL="0" indent="0">
              <a:buNone/>
            </a:pPr>
            <a:endParaRPr lang="lv-LV" sz="1000" b="1" i="1" dirty="0" smtClean="0">
              <a:latin typeface="Times New Roman" panose="02020603050405020304" pitchFamily="18" charset="0"/>
              <a:cs typeface="Times New Roman" panose="02020603050405020304" pitchFamily="18" charset="0"/>
            </a:endParaRPr>
          </a:p>
          <a:p>
            <a:r>
              <a:rPr lang="lv-LV" sz="4100" b="1" dirty="0" smtClean="0">
                <a:latin typeface="Times New Roman" panose="02020603050405020304" pitchFamily="18" charset="0"/>
                <a:cs typeface="Times New Roman" panose="02020603050405020304" pitchFamily="18" charset="0"/>
              </a:rPr>
              <a:t>Bērniem ar FT</a:t>
            </a:r>
          </a:p>
          <a:p>
            <a:pPr marL="0" indent="0">
              <a:buNone/>
            </a:pPr>
            <a:r>
              <a:rPr lang="lv-LV" b="1" i="1" dirty="0" smtClean="0">
                <a:latin typeface="Times New Roman" panose="02020603050405020304" pitchFamily="18" charset="0"/>
                <a:cs typeface="Times New Roman" panose="02020603050405020304" pitchFamily="18" charset="0"/>
              </a:rPr>
              <a:t>	</a:t>
            </a:r>
            <a:r>
              <a:rPr lang="lv-LV" sz="3800" b="1" i="1" dirty="0" smtClean="0">
                <a:latin typeface="Times New Roman" panose="02020603050405020304" pitchFamily="18" charset="0"/>
                <a:cs typeface="Times New Roman" panose="02020603050405020304" pitchFamily="18" charset="0"/>
              </a:rPr>
              <a:t>- </a:t>
            </a:r>
            <a:r>
              <a:rPr lang="lv-LV" sz="3800" i="1" dirty="0" smtClean="0">
                <a:effectLst/>
                <a:latin typeface="Times New Roman" panose="02020603050405020304" pitchFamily="18" charset="0"/>
                <a:ea typeface="Calibri" panose="020F0502020204030204" pitchFamily="34" charset="0"/>
                <a:cs typeface="Times New Roman" panose="02020603050405020304" pitchFamily="18" charset="0"/>
              </a:rPr>
              <a:t>Aprūpe līdz 10h nedēļā – 2 </a:t>
            </a:r>
          </a:p>
          <a:p>
            <a:pPr marL="0" indent="0">
              <a:buNone/>
            </a:pPr>
            <a:r>
              <a:rPr lang="lv-LV" sz="3800" i="1" dirty="0" smtClean="0">
                <a:effectLst/>
                <a:latin typeface="Times New Roman" panose="02020603050405020304" pitchFamily="18" charset="0"/>
                <a:ea typeface="Calibri" panose="020F0502020204030204" pitchFamily="34" charset="0"/>
                <a:cs typeface="Times New Roman" panose="02020603050405020304" pitchFamily="18" charset="0"/>
              </a:rPr>
              <a:t>	- Speciālistu konsultācijas un individuālais atbalsts – 1 </a:t>
            </a:r>
          </a:p>
          <a:p>
            <a:pPr marL="0" indent="0">
              <a:buNone/>
            </a:pPr>
            <a:r>
              <a:rPr lang="lv-LV" sz="3800" i="1" dirty="0">
                <a:latin typeface="Times New Roman" panose="02020603050405020304" pitchFamily="18" charset="0"/>
                <a:ea typeface="Calibri" panose="020F0502020204030204" pitchFamily="34" charset="0"/>
                <a:cs typeface="Times New Roman" panose="02020603050405020304" pitchFamily="18" charset="0"/>
              </a:rPr>
              <a:t>	</a:t>
            </a:r>
            <a:r>
              <a:rPr lang="lv-LV" sz="3800" i="1" dirty="0" smtClean="0">
                <a:latin typeface="Times New Roman" panose="02020603050405020304" pitchFamily="18" charset="0"/>
                <a:ea typeface="Calibri" panose="020F0502020204030204" pitchFamily="34" charset="0"/>
                <a:cs typeface="Times New Roman" panose="02020603050405020304" pitchFamily="18" charset="0"/>
              </a:rPr>
              <a:t>- </a:t>
            </a:r>
            <a:r>
              <a:rPr lang="lv-LV" sz="3800" i="1" dirty="0" smtClean="0">
                <a:effectLst/>
                <a:latin typeface="Times New Roman" panose="02020603050405020304" pitchFamily="18" charset="0"/>
                <a:ea typeface="Calibri" panose="020F0502020204030204" pitchFamily="34" charset="0"/>
                <a:cs typeface="Times New Roman" panose="02020603050405020304" pitchFamily="18" charset="0"/>
              </a:rPr>
              <a:t>Reitterapija – 14 </a:t>
            </a:r>
          </a:p>
          <a:p>
            <a:pPr marL="0" indent="0">
              <a:buNone/>
            </a:pPr>
            <a:endParaRPr lang="lv-LV" sz="900" b="1" dirty="0" smtClean="0">
              <a:latin typeface="Times New Roman" panose="02020603050405020304" pitchFamily="18" charset="0"/>
              <a:cs typeface="Times New Roman" panose="02020603050405020304" pitchFamily="18" charset="0"/>
            </a:endParaRPr>
          </a:p>
          <a:p>
            <a:r>
              <a:rPr lang="lv-LV" sz="4100" b="1" dirty="0" smtClean="0">
                <a:latin typeface="Times New Roman" panose="02020603050405020304" pitchFamily="18" charset="0"/>
                <a:cs typeface="Times New Roman" panose="02020603050405020304" pitchFamily="18" charset="0"/>
              </a:rPr>
              <a:t>Bērnu ar FT likumiskajiem pārstāvjiem</a:t>
            </a:r>
          </a:p>
          <a:p>
            <a:pPr marL="0" indent="0">
              <a:buNone/>
            </a:pPr>
            <a:r>
              <a:rPr lang="lv-LV" b="1" i="1" dirty="0" smtClean="0">
                <a:latin typeface="Times New Roman" panose="02020603050405020304" pitchFamily="18" charset="0"/>
                <a:cs typeface="Times New Roman" panose="02020603050405020304" pitchFamily="18" charset="0"/>
              </a:rPr>
              <a:t>	</a:t>
            </a:r>
            <a:r>
              <a:rPr lang="lv-LV" sz="3900" i="1" dirty="0" smtClean="0">
                <a:latin typeface="Times New Roman" panose="02020603050405020304" pitchFamily="18" charset="0"/>
                <a:cs typeface="Times New Roman" panose="02020603050405020304" pitchFamily="18" charset="0"/>
              </a:rPr>
              <a:t>- </a:t>
            </a:r>
            <a:r>
              <a:rPr lang="lv-LV" sz="3900" i="1" dirty="0" smtClean="0">
                <a:effectLst/>
                <a:latin typeface="Times New Roman" panose="02020603050405020304" pitchFamily="18" charset="0"/>
                <a:ea typeface="Calibri" panose="020F0502020204030204" pitchFamily="34" charset="0"/>
                <a:cs typeface="Times New Roman" panose="02020603050405020304" pitchFamily="18" charset="0"/>
              </a:rPr>
              <a:t>Speciālistu konsultācijas un individuālais atbalsts – 2</a:t>
            </a:r>
            <a:endParaRPr lang="lv-LV" sz="39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b="1" i="1"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242" name="Picture 2" descr="LOGO_N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55275" y="5394325"/>
            <a:ext cx="17367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762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380</TotalTime>
  <Words>349</Words>
  <Application>Microsoft Office PowerPoint</Application>
  <PresentationFormat>Custom</PresentationFormat>
  <Paragraphs>91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Projekts “Deinstitucionalizācijas pasākumu īstenošana Latgales reģionā” Nr.9.2.2.1/15/I/005    Sabiedrībā balstītu sociālo pakalpojumu ieviešanas gaita   par laika periodu no 2018.gada 1.janvāra līdz 21.augustam </vt:lpstr>
      <vt:lpstr>Pamatojums </vt:lpstr>
      <vt:lpstr>Projekta mērķa grupa</vt:lpstr>
      <vt:lpstr>Daugavpils pilsētas administratīvajā teritorijā 2017.gadā ir izvērtētas mērķa grupas personu individuālās vajadzības, noteikts nepieciešamais pakalpojumu apjoms un izstrādāti individuālie atbalsta plāni</vt:lpstr>
      <vt:lpstr>Sabiedrībā balstīti sociālie pakalpojumi</vt:lpstr>
      <vt:lpstr>Sabiedrībā balstīti sociālie pakalpojumi</vt:lpstr>
      <vt:lpstr>Sabiedrībā balstīti sociālie pakalpojumi</vt:lpstr>
      <vt:lpstr>Sabiedrībā balstīti sociālie pakalpojumi</vt:lpstr>
      <vt:lpstr>Piešķirtie sociālie pakalpojumi 2018.gadā</vt:lpstr>
      <vt:lpstr>Plānotās darbības līdz 2018.gada beigām</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Projekts “Deinstitucionalizācijas pasākumu īstenošana Latgales reģionā” Nr.9.2.2.1/15/I/005   Sabiedrībā balstītu sociālo pakalpojumu ieviešanas gaita  par laika periodu no 2018.gada 1.janvāra līdz 20.augustam</dc:title>
  <dc:creator>Elita Kuzmina</dc:creator>
  <cp:lastModifiedBy>Inese Andina</cp:lastModifiedBy>
  <cp:revision>54</cp:revision>
  <cp:lastPrinted>2018-08-20T14:27:50Z</cp:lastPrinted>
  <dcterms:created xsi:type="dcterms:W3CDTF">2018-08-20T07:53:28Z</dcterms:created>
  <dcterms:modified xsi:type="dcterms:W3CDTF">2018-08-21T13:15:28Z</dcterms:modified>
</cp:coreProperties>
</file>